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44"/>
  </p:notesMasterIdLst>
  <p:sldIdLst>
    <p:sldId id="256" r:id="rId2"/>
    <p:sldId id="257" r:id="rId3"/>
    <p:sldId id="260" r:id="rId4"/>
    <p:sldId id="263" r:id="rId5"/>
    <p:sldId id="265" r:id="rId6"/>
    <p:sldId id="274" r:id="rId7"/>
    <p:sldId id="270" r:id="rId8"/>
    <p:sldId id="293" r:id="rId9"/>
    <p:sldId id="275" r:id="rId10"/>
    <p:sldId id="278" r:id="rId11"/>
    <p:sldId id="271" r:id="rId12"/>
    <p:sldId id="272" r:id="rId13"/>
    <p:sldId id="273" r:id="rId14"/>
    <p:sldId id="266" r:id="rId15"/>
    <p:sldId id="304" r:id="rId16"/>
    <p:sldId id="302" r:id="rId17"/>
    <p:sldId id="268" r:id="rId18"/>
    <p:sldId id="269" r:id="rId19"/>
    <p:sldId id="276" r:id="rId20"/>
    <p:sldId id="277" r:id="rId21"/>
    <p:sldId id="279" r:id="rId22"/>
    <p:sldId id="281" r:id="rId23"/>
    <p:sldId id="280" r:id="rId24"/>
    <p:sldId id="297" r:id="rId25"/>
    <p:sldId id="296" r:id="rId26"/>
    <p:sldId id="298" r:id="rId27"/>
    <p:sldId id="299" r:id="rId28"/>
    <p:sldId id="300" r:id="rId29"/>
    <p:sldId id="295" r:id="rId30"/>
    <p:sldId id="267" r:id="rId31"/>
    <p:sldId id="282" r:id="rId32"/>
    <p:sldId id="287" r:id="rId33"/>
    <p:sldId id="283" r:id="rId34"/>
    <p:sldId id="301" r:id="rId35"/>
    <p:sldId id="285" r:id="rId36"/>
    <p:sldId id="286" r:id="rId37"/>
    <p:sldId id="292" r:id="rId38"/>
    <p:sldId id="288" r:id="rId39"/>
    <p:sldId id="291" r:id="rId40"/>
    <p:sldId id="289" r:id="rId41"/>
    <p:sldId id="290" r:id="rId42"/>
    <p:sldId id="30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46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8841E-7B0B-4381-AF23-898716D7478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C0F32B5C-A657-4055-9D63-13921D700C27}">
      <dgm:prSet custT="1"/>
      <dgm:spPr/>
      <dgm:t>
        <a:bodyPr/>
        <a:lstStyle/>
        <a:p>
          <a:r>
            <a:rPr lang="es-ES" sz="2100" dirty="0"/>
            <a:t>¿Cómo se pondrá a disposición el modelo para sus usuarios?</a:t>
          </a:r>
          <a:endParaRPr lang="es-CL" sz="2100" dirty="0"/>
        </a:p>
      </dgm:t>
    </dgm:pt>
    <dgm:pt modelId="{13C679F0-8634-4CF7-867B-8ADE4B02F698}" type="parTrans" cxnId="{37E4F3A7-1335-4029-9448-EE24E7FD18B3}">
      <dgm:prSet/>
      <dgm:spPr/>
      <dgm:t>
        <a:bodyPr/>
        <a:lstStyle/>
        <a:p>
          <a:endParaRPr lang="es-CL"/>
        </a:p>
      </dgm:t>
    </dgm:pt>
    <dgm:pt modelId="{0B19AC30-038F-42F2-935C-A5AA2D337025}" type="sibTrans" cxnId="{37E4F3A7-1335-4029-9448-EE24E7FD18B3}">
      <dgm:prSet/>
      <dgm:spPr/>
      <dgm:t>
        <a:bodyPr/>
        <a:lstStyle/>
        <a:p>
          <a:endParaRPr lang="es-CL"/>
        </a:p>
      </dgm:t>
    </dgm:pt>
    <dgm:pt modelId="{75E6B8D1-9984-4DDF-8A85-AE4B0A6AA103}">
      <dgm:prSet custT="1"/>
      <dgm:spPr/>
      <dgm:t>
        <a:bodyPr/>
        <a:lstStyle/>
        <a:p>
          <a:r>
            <a:rPr lang="es-ES" sz="1600" dirty="0"/>
            <a:t>En la nube? ¿App de escritorio? ¿sistema interno de la institución?</a:t>
          </a:r>
          <a:endParaRPr lang="es-CL" sz="1600" dirty="0"/>
        </a:p>
      </dgm:t>
    </dgm:pt>
    <dgm:pt modelId="{69935CBD-23C5-41AA-A191-4FBFEF97826D}" type="parTrans" cxnId="{C5628845-C9B4-42C9-8EF0-001C3AA23402}">
      <dgm:prSet/>
      <dgm:spPr/>
      <dgm:t>
        <a:bodyPr/>
        <a:lstStyle/>
        <a:p>
          <a:endParaRPr lang="es-CL"/>
        </a:p>
      </dgm:t>
    </dgm:pt>
    <dgm:pt modelId="{8B2D9334-1FEB-4719-A3AF-5210B33E0D07}" type="sibTrans" cxnId="{C5628845-C9B4-42C9-8EF0-001C3AA23402}">
      <dgm:prSet/>
      <dgm:spPr/>
      <dgm:t>
        <a:bodyPr/>
        <a:lstStyle/>
        <a:p>
          <a:endParaRPr lang="es-CL"/>
        </a:p>
      </dgm:t>
    </dgm:pt>
    <dgm:pt modelId="{6575A6A4-84D3-4C50-8BBA-8AE3F78F5C4F}">
      <dgm:prSet custT="1"/>
      <dgm:spPr/>
      <dgm:t>
        <a:bodyPr/>
        <a:lstStyle/>
        <a:p>
          <a:r>
            <a:rPr lang="es-CL" sz="2100" dirty="0"/>
            <a:t>¿Quiénes serán los dueños del modelo? </a:t>
          </a:r>
        </a:p>
      </dgm:t>
    </dgm:pt>
    <dgm:pt modelId="{346DC19B-FA38-4965-BBCA-AA65927A52A9}" type="parTrans" cxnId="{2A0D22C9-2AB1-490F-B712-DACDBFE20D79}">
      <dgm:prSet/>
      <dgm:spPr/>
      <dgm:t>
        <a:bodyPr/>
        <a:lstStyle/>
        <a:p>
          <a:endParaRPr lang="es-CL"/>
        </a:p>
      </dgm:t>
    </dgm:pt>
    <dgm:pt modelId="{0B9EC675-015B-4DB9-8DA7-D73778A5B2DA}" type="sibTrans" cxnId="{2A0D22C9-2AB1-490F-B712-DACDBFE20D79}">
      <dgm:prSet/>
      <dgm:spPr/>
      <dgm:t>
        <a:bodyPr/>
        <a:lstStyle/>
        <a:p>
          <a:endParaRPr lang="es-CL"/>
        </a:p>
      </dgm:t>
    </dgm:pt>
    <dgm:pt modelId="{22D6548D-DF46-44DC-A17D-5665EC8885A3}">
      <dgm:prSet custT="1"/>
      <dgm:spPr/>
      <dgm:t>
        <a:bodyPr/>
        <a:lstStyle/>
        <a:p>
          <a:r>
            <a:rPr lang="es-CL" sz="1600" i="0" dirty="0"/>
            <a:t>¿Marketing? Ventas? Operaciones?...</a:t>
          </a:r>
        </a:p>
      </dgm:t>
    </dgm:pt>
    <dgm:pt modelId="{C5B6921B-CAA3-4BF0-900E-EC1D0CEADF43}" type="parTrans" cxnId="{7D0276D2-5F84-4183-9181-72D9B3B6C09D}">
      <dgm:prSet/>
      <dgm:spPr/>
      <dgm:t>
        <a:bodyPr/>
        <a:lstStyle/>
        <a:p>
          <a:endParaRPr lang="es-CL"/>
        </a:p>
      </dgm:t>
    </dgm:pt>
    <dgm:pt modelId="{02BB76B8-5A9E-4A8D-A8B7-68E31A1CDB76}" type="sibTrans" cxnId="{7D0276D2-5F84-4183-9181-72D9B3B6C09D}">
      <dgm:prSet/>
      <dgm:spPr/>
      <dgm:t>
        <a:bodyPr/>
        <a:lstStyle/>
        <a:p>
          <a:endParaRPr lang="es-CL"/>
        </a:p>
      </dgm:t>
    </dgm:pt>
    <dgm:pt modelId="{FF54E9D6-D883-48F2-96E2-C9C34DD079F1}">
      <dgm:prSet custT="1"/>
      <dgm:spPr/>
      <dgm:t>
        <a:bodyPr/>
        <a:lstStyle/>
        <a:p>
          <a:r>
            <a:rPr lang="es-CL" sz="2100" dirty="0"/>
            <a:t>¿Cómo voy a evaluar si el modelo está rindiendo como se esperaba?</a:t>
          </a:r>
        </a:p>
      </dgm:t>
    </dgm:pt>
    <dgm:pt modelId="{6AF5D3EE-BF7F-4E65-A904-D84E2B94FD30}" type="parTrans" cxnId="{F065DDA0-B73F-4B54-82B6-6B367DCE9F8C}">
      <dgm:prSet/>
      <dgm:spPr/>
      <dgm:t>
        <a:bodyPr/>
        <a:lstStyle/>
        <a:p>
          <a:endParaRPr lang="es-CL"/>
        </a:p>
      </dgm:t>
    </dgm:pt>
    <dgm:pt modelId="{23445622-76F7-4214-93EF-4B9F6E867B4C}" type="sibTrans" cxnId="{F065DDA0-B73F-4B54-82B6-6B367DCE9F8C}">
      <dgm:prSet/>
      <dgm:spPr/>
      <dgm:t>
        <a:bodyPr/>
        <a:lstStyle/>
        <a:p>
          <a:endParaRPr lang="es-CL"/>
        </a:p>
      </dgm:t>
    </dgm:pt>
    <dgm:pt modelId="{229D0C6B-23D7-4779-960F-07E5FFB6C8B9}">
      <dgm:prSet custT="1"/>
      <dgm:spPr/>
      <dgm:t>
        <a:bodyPr/>
        <a:lstStyle/>
        <a:p>
          <a:r>
            <a:rPr lang="es-CL" sz="1600" dirty="0"/>
            <a:t>¿Será posible que el modelo deje de funcionar bien a medida que pasa el tiempo?</a:t>
          </a:r>
        </a:p>
      </dgm:t>
    </dgm:pt>
    <dgm:pt modelId="{868989B4-D4A6-4040-9DFC-547B24963070}" type="parTrans" cxnId="{7FF91627-7681-4103-9399-96F3EFD6F13F}">
      <dgm:prSet/>
      <dgm:spPr/>
      <dgm:t>
        <a:bodyPr/>
        <a:lstStyle/>
        <a:p>
          <a:endParaRPr lang="es-CL"/>
        </a:p>
      </dgm:t>
    </dgm:pt>
    <dgm:pt modelId="{8D14EE92-634C-48C3-9E8D-F8CDFF65890D}" type="sibTrans" cxnId="{7FF91627-7681-4103-9399-96F3EFD6F13F}">
      <dgm:prSet/>
      <dgm:spPr/>
      <dgm:t>
        <a:bodyPr/>
        <a:lstStyle/>
        <a:p>
          <a:endParaRPr lang="es-CL"/>
        </a:p>
      </dgm:t>
    </dgm:pt>
    <dgm:pt modelId="{E4484BE6-47F9-4584-BE4F-27C2ED559DBD}">
      <dgm:prSet custT="1"/>
      <dgm:spPr/>
      <dgm:t>
        <a:bodyPr/>
        <a:lstStyle/>
        <a:p>
          <a:r>
            <a:rPr lang="es-ES" sz="1600" i="0" dirty="0"/>
            <a:t>¿Generará valor?</a:t>
          </a:r>
          <a:endParaRPr lang="es-CL" sz="1600" i="0" dirty="0"/>
        </a:p>
      </dgm:t>
    </dgm:pt>
    <dgm:pt modelId="{BD311424-2A23-42F6-B0EE-9DF86B3F5602}" type="parTrans" cxnId="{D6A00A93-7180-4BEC-9201-10409BA0F14B}">
      <dgm:prSet/>
      <dgm:spPr/>
      <dgm:t>
        <a:bodyPr/>
        <a:lstStyle/>
        <a:p>
          <a:endParaRPr lang="es-CL"/>
        </a:p>
      </dgm:t>
    </dgm:pt>
    <dgm:pt modelId="{90F3E35B-F955-430C-9E9A-0D993DB846E4}" type="sibTrans" cxnId="{D6A00A93-7180-4BEC-9201-10409BA0F14B}">
      <dgm:prSet/>
      <dgm:spPr/>
      <dgm:t>
        <a:bodyPr/>
        <a:lstStyle/>
        <a:p>
          <a:endParaRPr lang="es-CL"/>
        </a:p>
      </dgm:t>
    </dgm:pt>
    <dgm:pt modelId="{41F353C5-E62E-4DAA-A3FB-094DFD47C7E6}">
      <dgm:prSet custT="1"/>
      <dgm:spPr/>
      <dgm:t>
        <a:bodyPr/>
        <a:lstStyle/>
        <a:p>
          <a:r>
            <a:rPr lang="es-ES" sz="1600" dirty="0"/>
            <a:t>¿Hará predicciones en </a:t>
          </a:r>
          <a:r>
            <a:rPr lang="es-ES" sz="1600" dirty="0" err="1"/>
            <a:t>batch</a:t>
          </a:r>
          <a:r>
            <a:rPr lang="es-ES" sz="1600" dirty="0"/>
            <a:t>? ¿Serán automatizadas? </a:t>
          </a:r>
          <a:endParaRPr lang="es-CL" sz="1600" dirty="0"/>
        </a:p>
      </dgm:t>
    </dgm:pt>
    <dgm:pt modelId="{A20070F0-78E4-4D11-8CD3-AE789F0EF1E6}" type="parTrans" cxnId="{8E6F2726-A25C-429B-8770-324F2A07035B}">
      <dgm:prSet/>
      <dgm:spPr/>
      <dgm:t>
        <a:bodyPr/>
        <a:lstStyle/>
        <a:p>
          <a:endParaRPr lang="es-CL"/>
        </a:p>
      </dgm:t>
    </dgm:pt>
    <dgm:pt modelId="{E78292F9-4AE0-41C5-9399-31C23E9F5D9B}" type="sibTrans" cxnId="{8E6F2726-A25C-429B-8770-324F2A07035B}">
      <dgm:prSet/>
      <dgm:spPr/>
      <dgm:t>
        <a:bodyPr/>
        <a:lstStyle/>
        <a:p>
          <a:endParaRPr lang="es-CL"/>
        </a:p>
      </dgm:t>
    </dgm:pt>
    <dgm:pt modelId="{A1AF4E1B-9194-4548-B9F3-CBB3D7A8B9DB}">
      <dgm:prSet custT="1"/>
      <dgm:spPr/>
      <dgm:t>
        <a:bodyPr/>
        <a:lstStyle/>
        <a:p>
          <a:r>
            <a:rPr lang="es-ES" sz="1600" dirty="0"/>
            <a:t>Tendré visualizaciones en vivo? </a:t>
          </a:r>
          <a:endParaRPr lang="es-CL" sz="1600" dirty="0"/>
        </a:p>
      </dgm:t>
    </dgm:pt>
    <dgm:pt modelId="{0484CE4D-95C2-4176-BF7C-D2387D209C83}" type="parTrans" cxnId="{3DF4E511-4BC9-420B-AFC7-E03DA046F0D6}">
      <dgm:prSet/>
      <dgm:spPr/>
      <dgm:t>
        <a:bodyPr/>
        <a:lstStyle/>
        <a:p>
          <a:endParaRPr lang="es-CL"/>
        </a:p>
      </dgm:t>
    </dgm:pt>
    <dgm:pt modelId="{27D3A8F5-1FEA-47E0-A225-54B916BD0A1B}" type="sibTrans" cxnId="{3DF4E511-4BC9-420B-AFC7-E03DA046F0D6}">
      <dgm:prSet/>
      <dgm:spPr/>
      <dgm:t>
        <a:bodyPr/>
        <a:lstStyle/>
        <a:p>
          <a:endParaRPr lang="es-CL"/>
        </a:p>
      </dgm:t>
    </dgm:pt>
    <dgm:pt modelId="{15695B6D-401E-493E-BA18-72B7BB0AFA34}">
      <dgm:prSet custT="1"/>
      <dgm:spPr/>
      <dgm:t>
        <a:bodyPr/>
        <a:lstStyle/>
        <a:p>
          <a:r>
            <a:rPr lang="es-ES" sz="1600" dirty="0"/>
            <a:t>¿Habrá </a:t>
          </a:r>
          <a:r>
            <a:rPr lang="es-ES" sz="1600" dirty="0" err="1"/>
            <a:t>Streaming</a:t>
          </a:r>
          <a:r>
            <a:rPr lang="es-ES" sz="1600" dirty="0"/>
            <a:t>? </a:t>
          </a:r>
          <a:endParaRPr lang="es-CL" sz="1600" dirty="0"/>
        </a:p>
      </dgm:t>
    </dgm:pt>
    <dgm:pt modelId="{6E916CB4-9C4E-4148-A61C-CA92BB6A3C7A}" type="parTrans" cxnId="{6D0A535A-F558-4512-80DC-A4749584E006}">
      <dgm:prSet/>
      <dgm:spPr/>
      <dgm:t>
        <a:bodyPr/>
        <a:lstStyle/>
        <a:p>
          <a:endParaRPr lang="es-CL"/>
        </a:p>
      </dgm:t>
    </dgm:pt>
    <dgm:pt modelId="{721FCD56-F340-41C2-BAC0-E1BEFF92D97F}" type="sibTrans" cxnId="{6D0A535A-F558-4512-80DC-A4749584E006}">
      <dgm:prSet/>
      <dgm:spPr/>
      <dgm:t>
        <a:bodyPr/>
        <a:lstStyle/>
        <a:p>
          <a:endParaRPr lang="es-CL"/>
        </a:p>
      </dgm:t>
    </dgm:pt>
    <dgm:pt modelId="{962FC094-660C-41E6-ADE8-05E7359FABDB}">
      <dgm:prSet custT="1"/>
      <dgm:spPr/>
      <dgm:t>
        <a:bodyPr/>
        <a:lstStyle/>
        <a:p>
          <a:r>
            <a:rPr lang="es-ES" sz="1600" i="0" dirty="0"/>
            <a:t>¿Estarán satisfechos?</a:t>
          </a:r>
          <a:endParaRPr lang="es-CL" sz="1600" i="0" dirty="0"/>
        </a:p>
      </dgm:t>
    </dgm:pt>
    <dgm:pt modelId="{0E865AEA-0A76-492B-BCF7-3A548B1D4481}" type="parTrans" cxnId="{B4C285D7-05FD-45C2-B49A-D27813FEB38A}">
      <dgm:prSet/>
      <dgm:spPr/>
      <dgm:t>
        <a:bodyPr/>
        <a:lstStyle/>
        <a:p>
          <a:endParaRPr lang="es-CL"/>
        </a:p>
      </dgm:t>
    </dgm:pt>
    <dgm:pt modelId="{28CCBA42-B46A-4DAA-A439-601C2F323C77}" type="sibTrans" cxnId="{B4C285D7-05FD-45C2-B49A-D27813FEB38A}">
      <dgm:prSet/>
      <dgm:spPr/>
      <dgm:t>
        <a:bodyPr/>
        <a:lstStyle/>
        <a:p>
          <a:endParaRPr lang="es-CL"/>
        </a:p>
      </dgm:t>
    </dgm:pt>
    <dgm:pt modelId="{C9465AA3-9393-4DDF-A1BB-2BE33953B0EB}">
      <dgm:prSet custT="1"/>
      <dgm:spPr/>
      <dgm:t>
        <a:bodyPr/>
        <a:lstStyle/>
        <a:p>
          <a:r>
            <a:rPr lang="es-ES" sz="1600" dirty="0"/>
            <a:t>O tableros de resumen semanales/mensuales, </a:t>
          </a:r>
          <a:r>
            <a:rPr lang="es-ES" sz="1600" dirty="0" err="1"/>
            <a:t>etc</a:t>
          </a:r>
          <a:r>
            <a:rPr lang="es-ES" sz="1600" dirty="0"/>
            <a:t>…?</a:t>
          </a:r>
          <a:endParaRPr lang="es-CL" sz="1600" dirty="0"/>
        </a:p>
      </dgm:t>
    </dgm:pt>
    <dgm:pt modelId="{6D664D5C-1A82-4344-870A-CC2AF4CCA397}" type="parTrans" cxnId="{33D59BB3-A396-41CA-8FB1-66FCF1C33853}">
      <dgm:prSet/>
      <dgm:spPr/>
      <dgm:t>
        <a:bodyPr/>
        <a:lstStyle/>
        <a:p>
          <a:endParaRPr lang="es-CL"/>
        </a:p>
      </dgm:t>
    </dgm:pt>
    <dgm:pt modelId="{D7723B5D-C3D0-4190-8D1E-C24B9D53680F}" type="sibTrans" cxnId="{33D59BB3-A396-41CA-8FB1-66FCF1C33853}">
      <dgm:prSet/>
      <dgm:spPr/>
      <dgm:t>
        <a:bodyPr/>
        <a:lstStyle/>
        <a:p>
          <a:endParaRPr lang="es-CL"/>
        </a:p>
      </dgm:t>
    </dgm:pt>
    <dgm:pt modelId="{77A04513-5ACD-4524-9DD8-805E4759CBE3}" type="pres">
      <dgm:prSet presAssocID="{6D58841E-7B0B-4381-AF23-898716D74782}" presName="Name0" presStyleCnt="0">
        <dgm:presLayoutVars>
          <dgm:dir/>
          <dgm:animLvl val="lvl"/>
          <dgm:resizeHandles val="exact"/>
        </dgm:presLayoutVars>
      </dgm:prSet>
      <dgm:spPr/>
    </dgm:pt>
    <dgm:pt modelId="{284C396C-133E-4E25-88FA-23E6FFC0EF19}" type="pres">
      <dgm:prSet presAssocID="{C0F32B5C-A657-4055-9D63-13921D700C27}" presName="linNode" presStyleCnt="0"/>
      <dgm:spPr/>
    </dgm:pt>
    <dgm:pt modelId="{11CA2F87-C412-4E55-A34C-3968B85A013B}" type="pres">
      <dgm:prSet presAssocID="{C0F32B5C-A657-4055-9D63-13921D700C2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895337-F3F6-4DA0-A8B2-E3FC6BCADDF6}" type="pres">
      <dgm:prSet presAssocID="{C0F32B5C-A657-4055-9D63-13921D700C27}" presName="descendantText" presStyleLbl="alignAccFollowNode1" presStyleIdx="0" presStyleCnt="3">
        <dgm:presLayoutVars>
          <dgm:bulletEnabled val="1"/>
        </dgm:presLayoutVars>
      </dgm:prSet>
      <dgm:spPr/>
    </dgm:pt>
    <dgm:pt modelId="{BDF9DA96-D4DC-4428-A175-C166AB65C941}" type="pres">
      <dgm:prSet presAssocID="{0B19AC30-038F-42F2-935C-A5AA2D337025}" presName="sp" presStyleCnt="0"/>
      <dgm:spPr/>
    </dgm:pt>
    <dgm:pt modelId="{D59DB1A6-EEDF-416F-B835-989008BB8A12}" type="pres">
      <dgm:prSet presAssocID="{6575A6A4-84D3-4C50-8BBA-8AE3F78F5C4F}" presName="linNode" presStyleCnt="0"/>
      <dgm:spPr/>
    </dgm:pt>
    <dgm:pt modelId="{6A834D37-2C06-4649-BBB6-D1B7F161FF91}" type="pres">
      <dgm:prSet presAssocID="{6575A6A4-84D3-4C50-8BBA-8AE3F78F5C4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1E11B30-692B-4C37-B066-61703114781B}" type="pres">
      <dgm:prSet presAssocID="{6575A6A4-84D3-4C50-8BBA-8AE3F78F5C4F}" presName="descendantText" presStyleLbl="alignAccFollowNode1" presStyleIdx="1" presStyleCnt="3">
        <dgm:presLayoutVars>
          <dgm:bulletEnabled val="1"/>
        </dgm:presLayoutVars>
      </dgm:prSet>
      <dgm:spPr/>
    </dgm:pt>
    <dgm:pt modelId="{DDD6DE00-DBEC-4672-8C69-411F77194BC9}" type="pres">
      <dgm:prSet presAssocID="{0B9EC675-015B-4DB9-8DA7-D73778A5B2DA}" presName="sp" presStyleCnt="0"/>
      <dgm:spPr/>
    </dgm:pt>
    <dgm:pt modelId="{11C4E166-53FB-4675-899E-B165E063B97F}" type="pres">
      <dgm:prSet presAssocID="{FF54E9D6-D883-48F2-96E2-C9C34DD079F1}" presName="linNode" presStyleCnt="0"/>
      <dgm:spPr/>
    </dgm:pt>
    <dgm:pt modelId="{CC669B69-643A-44F1-A64D-CDB034BAFBB4}" type="pres">
      <dgm:prSet presAssocID="{FF54E9D6-D883-48F2-96E2-C9C34DD079F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2E5BDE9-2BFB-49CB-8AB0-B54DE403D886}" type="pres">
      <dgm:prSet presAssocID="{FF54E9D6-D883-48F2-96E2-C9C34DD079F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80C770F-9102-4923-97D8-ED88E2C0291F}" type="presOf" srcId="{962FC094-660C-41E6-ADE8-05E7359FABDB}" destId="{41E11B30-692B-4C37-B066-61703114781B}" srcOrd="0" destOrd="1" presId="urn:microsoft.com/office/officeart/2005/8/layout/vList5"/>
    <dgm:cxn modelId="{3DF4E511-4BC9-420B-AFC7-E03DA046F0D6}" srcId="{FF54E9D6-D883-48F2-96E2-C9C34DD079F1}" destId="{A1AF4E1B-9194-4548-B9F3-CBB3D7A8B9DB}" srcOrd="0" destOrd="0" parTransId="{0484CE4D-95C2-4176-BF7C-D2387D209C83}" sibTransId="{27D3A8F5-1FEA-47E0-A225-54B916BD0A1B}"/>
    <dgm:cxn modelId="{D74E9614-D4D3-45EC-9AEF-C7B7FA54772B}" type="presOf" srcId="{22D6548D-DF46-44DC-A17D-5665EC8885A3}" destId="{41E11B30-692B-4C37-B066-61703114781B}" srcOrd="0" destOrd="0" presId="urn:microsoft.com/office/officeart/2005/8/layout/vList5"/>
    <dgm:cxn modelId="{8E6F2726-A25C-429B-8770-324F2A07035B}" srcId="{C0F32B5C-A657-4055-9D63-13921D700C27}" destId="{41F353C5-E62E-4DAA-A3FB-094DFD47C7E6}" srcOrd="1" destOrd="0" parTransId="{A20070F0-78E4-4D11-8CD3-AE789F0EF1E6}" sibTransId="{E78292F9-4AE0-41C5-9399-31C23E9F5D9B}"/>
    <dgm:cxn modelId="{7FF91627-7681-4103-9399-96F3EFD6F13F}" srcId="{FF54E9D6-D883-48F2-96E2-C9C34DD079F1}" destId="{229D0C6B-23D7-4779-960F-07E5FFB6C8B9}" srcOrd="2" destOrd="0" parTransId="{868989B4-D4A6-4040-9DFC-547B24963070}" sibTransId="{8D14EE92-634C-48C3-9E8D-F8CDFF65890D}"/>
    <dgm:cxn modelId="{3DC49F31-B791-4FFE-8585-5EE513A05DBB}" type="presOf" srcId="{229D0C6B-23D7-4779-960F-07E5FFB6C8B9}" destId="{22E5BDE9-2BFB-49CB-8AB0-B54DE403D886}" srcOrd="0" destOrd="2" presId="urn:microsoft.com/office/officeart/2005/8/layout/vList5"/>
    <dgm:cxn modelId="{F9844032-3EDA-419A-89EE-2A4D51D9F7A6}" type="presOf" srcId="{6575A6A4-84D3-4C50-8BBA-8AE3F78F5C4F}" destId="{6A834D37-2C06-4649-BBB6-D1B7F161FF91}" srcOrd="0" destOrd="0" presId="urn:microsoft.com/office/officeart/2005/8/layout/vList5"/>
    <dgm:cxn modelId="{872F7834-B4B4-4710-AE50-B1D5485C5E14}" type="presOf" srcId="{C9465AA3-9393-4DDF-A1BB-2BE33953B0EB}" destId="{22E5BDE9-2BFB-49CB-8AB0-B54DE403D886}" srcOrd="0" destOrd="1" presId="urn:microsoft.com/office/officeart/2005/8/layout/vList5"/>
    <dgm:cxn modelId="{C5628845-C9B4-42C9-8EF0-001C3AA23402}" srcId="{C0F32B5C-A657-4055-9D63-13921D700C27}" destId="{75E6B8D1-9984-4DDF-8A85-AE4B0A6AA103}" srcOrd="0" destOrd="0" parTransId="{69935CBD-23C5-41AA-A191-4FBFEF97826D}" sibTransId="{8B2D9334-1FEB-4719-A3AF-5210B33E0D07}"/>
    <dgm:cxn modelId="{9901844F-173A-4391-A4A8-8799E11B8F99}" type="presOf" srcId="{E4484BE6-47F9-4584-BE4F-27C2ED559DBD}" destId="{41E11B30-692B-4C37-B066-61703114781B}" srcOrd="0" destOrd="2" presId="urn:microsoft.com/office/officeart/2005/8/layout/vList5"/>
    <dgm:cxn modelId="{DC30B150-EC7C-472E-B635-68959CB82101}" type="presOf" srcId="{41F353C5-E62E-4DAA-A3FB-094DFD47C7E6}" destId="{C3895337-F3F6-4DA0-A8B2-E3FC6BCADDF6}" srcOrd="0" destOrd="1" presId="urn:microsoft.com/office/officeart/2005/8/layout/vList5"/>
    <dgm:cxn modelId="{0D49A677-3D3E-407A-A1E7-23B1EBF74981}" type="presOf" srcId="{C0F32B5C-A657-4055-9D63-13921D700C27}" destId="{11CA2F87-C412-4E55-A34C-3968B85A013B}" srcOrd="0" destOrd="0" presId="urn:microsoft.com/office/officeart/2005/8/layout/vList5"/>
    <dgm:cxn modelId="{6D0A535A-F558-4512-80DC-A4749584E006}" srcId="{C0F32B5C-A657-4055-9D63-13921D700C27}" destId="{15695B6D-401E-493E-BA18-72B7BB0AFA34}" srcOrd="2" destOrd="0" parTransId="{6E916CB4-9C4E-4148-A61C-CA92BB6A3C7A}" sibTransId="{721FCD56-F340-41C2-BAC0-E1BEFF92D97F}"/>
    <dgm:cxn modelId="{D6A00A93-7180-4BEC-9201-10409BA0F14B}" srcId="{6575A6A4-84D3-4C50-8BBA-8AE3F78F5C4F}" destId="{E4484BE6-47F9-4584-BE4F-27C2ED559DBD}" srcOrd="2" destOrd="0" parTransId="{BD311424-2A23-42F6-B0EE-9DF86B3F5602}" sibTransId="{90F3E35B-F955-430C-9E9A-0D993DB846E4}"/>
    <dgm:cxn modelId="{F065DDA0-B73F-4B54-82B6-6B367DCE9F8C}" srcId="{6D58841E-7B0B-4381-AF23-898716D74782}" destId="{FF54E9D6-D883-48F2-96E2-C9C34DD079F1}" srcOrd="2" destOrd="0" parTransId="{6AF5D3EE-BF7F-4E65-A904-D84E2B94FD30}" sibTransId="{23445622-76F7-4214-93EF-4B9F6E867B4C}"/>
    <dgm:cxn modelId="{37E4F3A7-1335-4029-9448-EE24E7FD18B3}" srcId="{6D58841E-7B0B-4381-AF23-898716D74782}" destId="{C0F32B5C-A657-4055-9D63-13921D700C27}" srcOrd="0" destOrd="0" parTransId="{13C679F0-8634-4CF7-867B-8ADE4B02F698}" sibTransId="{0B19AC30-038F-42F2-935C-A5AA2D337025}"/>
    <dgm:cxn modelId="{6ACF17AE-4927-44E1-B557-1A14CF6F0BE7}" type="presOf" srcId="{A1AF4E1B-9194-4548-B9F3-CBB3D7A8B9DB}" destId="{22E5BDE9-2BFB-49CB-8AB0-B54DE403D886}" srcOrd="0" destOrd="0" presId="urn:microsoft.com/office/officeart/2005/8/layout/vList5"/>
    <dgm:cxn modelId="{33D59BB3-A396-41CA-8FB1-66FCF1C33853}" srcId="{FF54E9D6-D883-48F2-96E2-C9C34DD079F1}" destId="{C9465AA3-9393-4DDF-A1BB-2BE33953B0EB}" srcOrd="1" destOrd="0" parTransId="{6D664D5C-1A82-4344-870A-CC2AF4CCA397}" sibTransId="{D7723B5D-C3D0-4190-8D1E-C24B9D53680F}"/>
    <dgm:cxn modelId="{2A0D22C9-2AB1-490F-B712-DACDBFE20D79}" srcId="{6D58841E-7B0B-4381-AF23-898716D74782}" destId="{6575A6A4-84D3-4C50-8BBA-8AE3F78F5C4F}" srcOrd="1" destOrd="0" parTransId="{346DC19B-FA38-4965-BBCA-AA65927A52A9}" sibTransId="{0B9EC675-015B-4DB9-8DA7-D73778A5B2DA}"/>
    <dgm:cxn modelId="{03BCCDCB-2825-4AFF-8695-9FE9733A0C80}" type="presOf" srcId="{FF54E9D6-D883-48F2-96E2-C9C34DD079F1}" destId="{CC669B69-643A-44F1-A64D-CDB034BAFBB4}" srcOrd="0" destOrd="0" presId="urn:microsoft.com/office/officeart/2005/8/layout/vList5"/>
    <dgm:cxn modelId="{7D0276D2-5F84-4183-9181-72D9B3B6C09D}" srcId="{6575A6A4-84D3-4C50-8BBA-8AE3F78F5C4F}" destId="{22D6548D-DF46-44DC-A17D-5665EC8885A3}" srcOrd="0" destOrd="0" parTransId="{C5B6921B-CAA3-4BF0-900E-EC1D0CEADF43}" sibTransId="{02BB76B8-5A9E-4A8D-A8B7-68E31A1CDB76}"/>
    <dgm:cxn modelId="{B4C285D7-05FD-45C2-B49A-D27813FEB38A}" srcId="{6575A6A4-84D3-4C50-8BBA-8AE3F78F5C4F}" destId="{962FC094-660C-41E6-ADE8-05E7359FABDB}" srcOrd="1" destOrd="0" parTransId="{0E865AEA-0A76-492B-BCF7-3A548B1D4481}" sibTransId="{28CCBA42-B46A-4DAA-A439-601C2F323C77}"/>
    <dgm:cxn modelId="{318208DB-3A8C-429A-97D6-77B9435633C8}" type="presOf" srcId="{15695B6D-401E-493E-BA18-72B7BB0AFA34}" destId="{C3895337-F3F6-4DA0-A8B2-E3FC6BCADDF6}" srcOrd="0" destOrd="2" presId="urn:microsoft.com/office/officeart/2005/8/layout/vList5"/>
    <dgm:cxn modelId="{A4A750E3-0FF5-4B66-84EF-5682D9EA8428}" type="presOf" srcId="{75E6B8D1-9984-4DDF-8A85-AE4B0A6AA103}" destId="{C3895337-F3F6-4DA0-A8B2-E3FC6BCADDF6}" srcOrd="0" destOrd="0" presId="urn:microsoft.com/office/officeart/2005/8/layout/vList5"/>
    <dgm:cxn modelId="{C85787FA-6209-487C-A5C2-F8D7974C99E6}" type="presOf" srcId="{6D58841E-7B0B-4381-AF23-898716D74782}" destId="{77A04513-5ACD-4524-9DD8-805E4759CBE3}" srcOrd="0" destOrd="0" presId="urn:microsoft.com/office/officeart/2005/8/layout/vList5"/>
    <dgm:cxn modelId="{E65F6533-2D71-4F5B-A2EB-C0F50355D7C1}" type="presParOf" srcId="{77A04513-5ACD-4524-9DD8-805E4759CBE3}" destId="{284C396C-133E-4E25-88FA-23E6FFC0EF19}" srcOrd="0" destOrd="0" presId="urn:microsoft.com/office/officeart/2005/8/layout/vList5"/>
    <dgm:cxn modelId="{C4F68AE1-2908-4786-9F33-5DC436746F89}" type="presParOf" srcId="{284C396C-133E-4E25-88FA-23E6FFC0EF19}" destId="{11CA2F87-C412-4E55-A34C-3968B85A013B}" srcOrd="0" destOrd="0" presId="urn:microsoft.com/office/officeart/2005/8/layout/vList5"/>
    <dgm:cxn modelId="{47A148DB-A4EC-4358-9219-002BB136BD6E}" type="presParOf" srcId="{284C396C-133E-4E25-88FA-23E6FFC0EF19}" destId="{C3895337-F3F6-4DA0-A8B2-E3FC6BCADDF6}" srcOrd="1" destOrd="0" presId="urn:microsoft.com/office/officeart/2005/8/layout/vList5"/>
    <dgm:cxn modelId="{49163F13-019D-490F-9738-9B350629C3F5}" type="presParOf" srcId="{77A04513-5ACD-4524-9DD8-805E4759CBE3}" destId="{BDF9DA96-D4DC-4428-A175-C166AB65C941}" srcOrd="1" destOrd="0" presId="urn:microsoft.com/office/officeart/2005/8/layout/vList5"/>
    <dgm:cxn modelId="{C15A9B37-DAF6-4E3E-8C59-43E0B903EFD5}" type="presParOf" srcId="{77A04513-5ACD-4524-9DD8-805E4759CBE3}" destId="{D59DB1A6-EEDF-416F-B835-989008BB8A12}" srcOrd="2" destOrd="0" presId="urn:microsoft.com/office/officeart/2005/8/layout/vList5"/>
    <dgm:cxn modelId="{167390B4-F626-4D42-9C13-21767592347A}" type="presParOf" srcId="{D59DB1A6-EEDF-416F-B835-989008BB8A12}" destId="{6A834D37-2C06-4649-BBB6-D1B7F161FF91}" srcOrd="0" destOrd="0" presId="urn:microsoft.com/office/officeart/2005/8/layout/vList5"/>
    <dgm:cxn modelId="{B294E85B-79BA-44E4-B9D2-4D90C572DCBB}" type="presParOf" srcId="{D59DB1A6-EEDF-416F-B835-989008BB8A12}" destId="{41E11B30-692B-4C37-B066-61703114781B}" srcOrd="1" destOrd="0" presId="urn:microsoft.com/office/officeart/2005/8/layout/vList5"/>
    <dgm:cxn modelId="{EAECA075-B424-449F-8DDF-DDA632B24F6B}" type="presParOf" srcId="{77A04513-5ACD-4524-9DD8-805E4759CBE3}" destId="{DDD6DE00-DBEC-4672-8C69-411F77194BC9}" srcOrd="3" destOrd="0" presId="urn:microsoft.com/office/officeart/2005/8/layout/vList5"/>
    <dgm:cxn modelId="{6844B67B-6528-4690-9ED1-B4902BD53087}" type="presParOf" srcId="{77A04513-5ACD-4524-9DD8-805E4759CBE3}" destId="{11C4E166-53FB-4675-899E-B165E063B97F}" srcOrd="4" destOrd="0" presId="urn:microsoft.com/office/officeart/2005/8/layout/vList5"/>
    <dgm:cxn modelId="{EA07AF84-2903-4953-86B0-BCDC280BCDED}" type="presParOf" srcId="{11C4E166-53FB-4675-899E-B165E063B97F}" destId="{CC669B69-643A-44F1-A64D-CDB034BAFBB4}" srcOrd="0" destOrd="0" presId="urn:microsoft.com/office/officeart/2005/8/layout/vList5"/>
    <dgm:cxn modelId="{039F270A-F77B-41CC-8A1C-E8EFF69AE9F6}" type="presParOf" srcId="{11C4E166-53FB-4675-899E-B165E063B97F}" destId="{22E5BDE9-2BFB-49CB-8AB0-B54DE403D88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58841E-7B0B-4381-AF23-898716D7478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78517B26-5A9B-4889-B595-2A235D4B472D}">
      <dgm:prSet/>
      <dgm:spPr/>
      <dgm:t>
        <a:bodyPr/>
        <a:lstStyle/>
        <a:p>
          <a:r>
            <a:rPr lang="es-CL" dirty="0"/>
            <a:t>¿Cuál estrategia usaré para probar el sistema? </a:t>
          </a:r>
        </a:p>
      </dgm:t>
    </dgm:pt>
    <dgm:pt modelId="{32BF4BAD-64F9-4839-BDE6-76B50FB5595E}" type="parTrans" cxnId="{F1C667C4-4FFF-4AC5-B7C6-4852BF1D01E7}">
      <dgm:prSet/>
      <dgm:spPr/>
      <dgm:t>
        <a:bodyPr/>
        <a:lstStyle/>
        <a:p>
          <a:endParaRPr lang="es-CL"/>
        </a:p>
      </dgm:t>
    </dgm:pt>
    <dgm:pt modelId="{330F56F7-C35F-4FE6-9FC6-313B11B57A94}" type="sibTrans" cxnId="{F1C667C4-4FFF-4AC5-B7C6-4852BF1D01E7}">
      <dgm:prSet/>
      <dgm:spPr/>
      <dgm:t>
        <a:bodyPr/>
        <a:lstStyle/>
        <a:p>
          <a:endParaRPr lang="es-CL"/>
        </a:p>
      </dgm:t>
    </dgm:pt>
    <dgm:pt modelId="{299C5DBF-2262-4686-9B61-A92C5773E034}">
      <dgm:prSet custT="1"/>
      <dgm:spPr/>
      <dgm:t>
        <a:bodyPr/>
        <a:lstStyle/>
        <a:p>
          <a:r>
            <a:rPr lang="es-CL" sz="1600" dirty="0"/>
            <a:t>¿Probaré con una pequeña cantidad de usuarios? ¿O todos? </a:t>
          </a:r>
        </a:p>
      </dgm:t>
    </dgm:pt>
    <dgm:pt modelId="{A5142FF8-CF0C-4BA2-B145-3EB750B4FD5A}" type="parTrans" cxnId="{CDD0C834-C560-4776-80F0-2DEDAA5D9A73}">
      <dgm:prSet/>
      <dgm:spPr/>
      <dgm:t>
        <a:bodyPr/>
        <a:lstStyle/>
        <a:p>
          <a:endParaRPr lang="es-CL"/>
        </a:p>
      </dgm:t>
    </dgm:pt>
    <dgm:pt modelId="{14249C78-2F29-4EBA-AE5B-D6D62E72884A}" type="sibTrans" cxnId="{CDD0C834-C560-4776-80F0-2DEDAA5D9A73}">
      <dgm:prSet/>
      <dgm:spPr/>
      <dgm:t>
        <a:bodyPr/>
        <a:lstStyle/>
        <a:p>
          <a:endParaRPr lang="es-CL"/>
        </a:p>
      </dgm:t>
    </dgm:pt>
    <dgm:pt modelId="{FF5BA029-9CD1-4051-B136-06081A9F6DD2}">
      <dgm:prSet/>
      <dgm:spPr/>
      <dgm:t>
        <a:bodyPr/>
        <a:lstStyle/>
        <a:p>
          <a:r>
            <a:rPr lang="es-CL" dirty="0"/>
            <a:t>¿Cuántos recursos computacionales necesitaré para la correcta ejecución del modelo? </a:t>
          </a:r>
        </a:p>
      </dgm:t>
    </dgm:pt>
    <dgm:pt modelId="{1E364633-8135-40B0-8FED-B5E72DC434CF}" type="parTrans" cxnId="{2E73E4C3-CDDC-4C3F-81C6-3C0E4A9B6BD8}">
      <dgm:prSet/>
      <dgm:spPr/>
      <dgm:t>
        <a:bodyPr/>
        <a:lstStyle/>
        <a:p>
          <a:endParaRPr lang="es-CL"/>
        </a:p>
      </dgm:t>
    </dgm:pt>
    <dgm:pt modelId="{8B854BD9-7A55-4E20-A7C0-B167828575AF}" type="sibTrans" cxnId="{2E73E4C3-CDDC-4C3F-81C6-3C0E4A9B6BD8}">
      <dgm:prSet/>
      <dgm:spPr/>
      <dgm:t>
        <a:bodyPr/>
        <a:lstStyle/>
        <a:p>
          <a:endParaRPr lang="es-CL"/>
        </a:p>
      </dgm:t>
    </dgm:pt>
    <dgm:pt modelId="{EF489404-D79F-4867-A906-1224668239C9}">
      <dgm:prSet custT="1"/>
      <dgm:spPr/>
      <dgm:t>
        <a:bodyPr/>
        <a:lstStyle/>
        <a:p>
          <a:r>
            <a:rPr lang="es-CL" sz="1600" i="1" dirty="0"/>
            <a:t>¿CPU?, GPU? Máquina </a:t>
          </a:r>
          <a:r>
            <a:rPr lang="es-CL" sz="1600" i="1" dirty="0" err="1"/>
            <a:t>cloud</a:t>
          </a:r>
          <a:r>
            <a:rPr lang="es-CL" sz="1600" i="1" dirty="0"/>
            <a:t>? </a:t>
          </a:r>
          <a:endParaRPr lang="es-CL" sz="1600" dirty="0"/>
        </a:p>
      </dgm:t>
    </dgm:pt>
    <dgm:pt modelId="{49BE615E-F488-4726-B74B-5C95E8EB0A12}" type="parTrans" cxnId="{030B3B59-3EE0-48AE-B924-E1DDB81D84D7}">
      <dgm:prSet/>
      <dgm:spPr/>
      <dgm:t>
        <a:bodyPr/>
        <a:lstStyle/>
        <a:p>
          <a:endParaRPr lang="es-CL"/>
        </a:p>
      </dgm:t>
    </dgm:pt>
    <dgm:pt modelId="{DF80F731-D4CB-493C-A1F7-9B3A6CB2945E}" type="sibTrans" cxnId="{030B3B59-3EE0-48AE-B924-E1DDB81D84D7}">
      <dgm:prSet/>
      <dgm:spPr/>
      <dgm:t>
        <a:bodyPr/>
        <a:lstStyle/>
        <a:p>
          <a:endParaRPr lang="es-CL"/>
        </a:p>
      </dgm:t>
    </dgm:pt>
    <dgm:pt modelId="{A08D1786-4312-4D78-9CD3-DC349C272C49}">
      <dgm:prSet/>
      <dgm:spPr/>
      <dgm:t>
        <a:bodyPr/>
        <a:lstStyle/>
        <a:p>
          <a:r>
            <a:rPr lang="es-CL" dirty="0"/>
            <a:t>¿Será necesario explicar el porqué de las predicciones? </a:t>
          </a:r>
        </a:p>
      </dgm:t>
    </dgm:pt>
    <dgm:pt modelId="{000E7B49-99A5-4568-B993-00604902BD40}" type="parTrans" cxnId="{2C1A268A-FC35-42DE-A583-4D4A030AF7F1}">
      <dgm:prSet/>
      <dgm:spPr/>
      <dgm:t>
        <a:bodyPr/>
        <a:lstStyle/>
        <a:p>
          <a:endParaRPr lang="es-CL"/>
        </a:p>
      </dgm:t>
    </dgm:pt>
    <dgm:pt modelId="{76CDE83B-6A0A-4ED3-B427-63E9042A1A3B}" type="sibTrans" cxnId="{2C1A268A-FC35-42DE-A583-4D4A030AF7F1}">
      <dgm:prSet/>
      <dgm:spPr/>
      <dgm:t>
        <a:bodyPr/>
        <a:lstStyle/>
        <a:p>
          <a:endParaRPr lang="es-CL"/>
        </a:p>
      </dgm:t>
    </dgm:pt>
    <dgm:pt modelId="{994AF49C-38D5-419F-88A8-AA14FF8B5831}">
      <dgm:prSet custT="1"/>
      <dgm:spPr/>
      <dgm:t>
        <a:bodyPr/>
        <a:lstStyle/>
        <a:p>
          <a:r>
            <a:rPr lang="es-ES" sz="1600" i="0" dirty="0"/>
            <a:t>¿Saldrá alguien perjudicado si me equivoco?</a:t>
          </a:r>
          <a:endParaRPr lang="es-CL" sz="1600" i="0" dirty="0"/>
        </a:p>
      </dgm:t>
    </dgm:pt>
    <dgm:pt modelId="{BE1C2C9D-64FD-4FEA-8876-B2D9E0486791}" type="parTrans" cxnId="{B1AB6787-CBE3-4538-A246-D872BC40D4CF}">
      <dgm:prSet/>
      <dgm:spPr/>
      <dgm:t>
        <a:bodyPr/>
        <a:lstStyle/>
        <a:p>
          <a:endParaRPr lang="es-CL"/>
        </a:p>
      </dgm:t>
    </dgm:pt>
    <dgm:pt modelId="{5137A758-7629-430F-83E1-272D2430823C}" type="sibTrans" cxnId="{B1AB6787-CBE3-4538-A246-D872BC40D4CF}">
      <dgm:prSet/>
      <dgm:spPr/>
      <dgm:t>
        <a:bodyPr/>
        <a:lstStyle/>
        <a:p>
          <a:endParaRPr lang="es-CL"/>
        </a:p>
      </dgm:t>
    </dgm:pt>
    <dgm:pt modelId="{6B8FB727-50BF-4216-80F3-5BA01A96DA08}">
      <dgm:prSet custT="1"/>
      <dgm:spPr/>
      <dgm:t>
        <a:bodyPr/>
        <a:lstStyle/>
        <a:p>
          <a:r>
            <a:rPr lang="es-CL" sz="1600" dirty="0"/>
            <a:t>¿O simplemente veré como funciona en forma silenciosa?</a:t>
          </a:r>
        </a:p>
      </dgm:t>
    </dgm:pt>
    <dgm:pt modelId="{55E5202E-83AA-44C3-9905-C8BA32B93D84}" type="parTrans" cxnId="{02EE789F-A27E-44BE-BAF4-623C36151255}">
      <dgm:prSet/>
      <dgm:spPr/>
      <dgm:t>
        <a:bodyPr/>
        <a:lstStyle/>
        <a:p>
          <a:endParaRPr lang="es-CL"/>
        </a:p>
      </dgm:t>
    </dgm:pt>
    <dgm:pt modelId="{36C83516-6485-459D-BA73-9D9CC608E173}" type="sibTrans" cxnId="{02EE789F-A27E-44BE-BAF4-623C36151255}">
      <dgm:prSet/>
      <dgm:spPr/>
      <dgm:t>
        <a:bodyPr/>
        <a:lstStyle/>
        <a:p>
          <a:endParaRPr lang="es-CL"/>
        </a:p>
      </dgm:t>
    </dgm:pt>
    <dgm:pt modelId="{BD0F0574-764D-404D-86C9-3ED774D04E25}">
      <dgm:prSet custT="1"/>
      <dgm:spPr/>
      <dgm:t>
        <a:bodyPr/>
        <a:lstStyle/>
        <a:p>
          <a:r>
            <a:rPr lang="es-CL" sz="1600" i="1" dirty="0"/>
            <a:t>¿Un </a:t>
          </a:r>
          <a:r>
            <a:rPr lang="es-CL" sz="1600" i="1" dirty="0" err="1"/>
            <a:t>cluster</a:t>
          </a:r>
          <a:r>
            <a:rPr lang="es-CL" sz="1600" i="1" dirty="0"/>
            <a:t>?</a:t>
          </a:r>
          <a:endParaRPr lang="es-CL" sz="1600" dirty="0"/>
        </a:p>
      </dgm:t>
    </dgm:pt>
    <dgm:pt modelId="{5D4B17AD-D411-42CB-9729-BE4FB6991CCA}" type="parTrans" cxnId="{5BDA3930-7A8F-48D7-A87C-F00575989C10}">
      <dgm:prSet/>
      <dgm:spPr/>
      <dgm:t>
        <a:bodyPr/>
        <a:lstStyle/>
        <a:p>
          <a:endParaRPr lang="es-CL"/>
        </a:p>
      </dgm:t>
    </dgm:pt>
    <dgm:pt modelId="{8B4D9FFD-92B8-4E9E-B309-92D7FD7CEE59}" type="sibTrans" cxnId="{5BDA3930-7A8F-48D7-A87C-F00575989C10}">
      <dgm:prSet/>
      <dgm:spPr/>
      <dgm:t>
        <a:bodyPr/>
        <a:lstStyle/>
        <a:p>
          <a:endParaRPr lang="es-CL"/>
        </a:p>
      </dgm:t>
    </dgm:pt>
    <dgm:pt modelId="{3EDD4018-4949-4155-A3CC-46EA0785E0BF}">
      <dgm:prSet custT="1"/>
      <dgm:spPr/>
      <dgm:t>
        <a:bodyPr/>
        <a:lstStyle/>
        <a:p>
          <a:r>
            <a:rPr lang="es-ES" sz="1600" i="0" dirty="0"/>
            <a:t>¿Cuál será la pérdida para la institución si el modelo se equivoca?</a:t>
          </a:r>
          <a:endParaRPr lang="es-CL" sz="1600" i="0" dirty="0"/>
        </a:p>
      </dgm:t>
    </dgm:pt>
    <dgm:pt modelId="{461DC2AA-A898-465F-B1CD-3B62EDC3B8B0}" type="parTrans" cxnId="{4B70FFE2-271C-4CDA-96EF-90B4F71AE215}">
      <dgm:prSet/>
      <dgm:spPr/>
      <dgm:t>
        <a:bodyPr/>
        <a:lstStyle/>
        <a:p>
          <a:endParaRPr lang="es-CL"/>
        </a:p>
      </dgm:t>
    </dgm:pt>
    <dgm:pt modelId="{645F5F4F-7AC6-4D6A-AFF0-E2F73C39E358}" type="sibTrans" cxnId="{4B70FFE2-271C-4CDA-96EF-90B4F71AE215}">
      <dgm:prSet/>
      <dgm:spPr/>
      <dgm:t>
        <a:bodyPr/>
        <a:lstStyle/>
        <a:p>
          <a:endParaRPr lang="es-CL"/>
        </a:p>
      </dgm:t>
    </dgm:pt>
    <dgm:pt modelId="{674BED41-3BDC-43D6-AAA7-AD183C6A3E10}">
      <dgm:prSet custT="1"/>
      <dgm:spPr/>
      <dgm:t>
        <a:bodyPr/>
        <a:lstStyle/>
        <a:p>
          <a:r>
            <a:rPr lang="es-ES" sz="1600" dirty="0"/>
            <a:t>¿Habrá algún tipo de sesgo social involucrado?</a:t>
          </a:r>
          <a:endParaRPr lang="es-CL" sz="1600" dirty="0"/>
        </a:p>
      </dgm:t>
    </dgm:pt>
    <dgm:pt modelId="{02F1D7B9-56BA-44B9-8488-29B0118D2107}" type="parTrans" cxnId="{93DC1CC8-8010-4EEC-AD0A-C45892A52DAE}">
      <dgm:prSet/>
      <dgm:spPr/>
      <dgm:t>
        <a:bodyPr/>
        <a:lstStyle/>
        <a:p>
          <a:endParaRPr lang="es-CL"/>
        </a:p>
      </dgm:t>
    </dgm:pt>
    <dgm:pt modelId="{0B21FE5E-2795-442F-8892-EC161ABC2C5D}" type="sibTrans" cxnId="{93DC1CC8-8010-4EEC-AD0A-C45892A52DAE}">
      <dgm:prSet/>
      <dgm:spPr/>
      <dgm:t>
        <a:bodyPr/>
        <a:lstStyle/>
        <a:p>
          <a:endParaRPr lang="es-CL"/>
        </a:p>
      </dgm:t>
    </dgm:pt>
    <dgm:pt modelId="{77A04513-5ACD-4524-9DD8-805E4759CBE3}" type="pres">
      <dgm:prSet presAssocID="{6D58841E-7B0B-4381-AF23-898716D74782}" presName="Name0" presStyleCnt="0">
        <dgm:presLayoutVars>
          <dgm:dir/>
          <dgm:animLvl val="lvl"/>
          <dgm:resizeHandles val="exact"/>
        </dgm:presLayoutVars>
      </dgm:prSet>
      <dgm:spPr/>
    </dgm:pt>
    <dgm:pt modelId="{67161075-F946-494A-AB59-1B51C386E9A5}" type="pres">
      <dgm:prSet presAssocID="{78517B26-5A9B-4889-B595-2A235D4B472D}" presName="linNode" presStyleCnt="0"/>
      <dgm:spPr/>
    </dgm:pt>
    <dgm:pt modelId="{E1AE1EFA-3508-465A-ABFC-C1447B17513B}" type="pres">
      <dgm:prSet presAssocID="{78517B26-5A9B-4889-B595-2A235D4B472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A519174-EC81-4B21-A1AB-B7C299E858BE}" type="pres">
      <dgm:prSet presAssocID="{78517B26-5A9B-4889-B595-2A235D4B472D}" presName="descendantText" presStyleLbl="alignAccFollowNode1" presStyleIdx="0" presStyleCnt="3">
        <dgm:presLayoutVars>
          <dgm:bulletEnabled val="1"/>
        </dgm:presLayoutVars>
      </dgm:prSet>
      <dgm:spPr/>
    </dgm:pt>
    <dgm:pt modelId="{97EEA907-06AC-44FF-8400-E9C0FECD6195}" type="pres">
      <dgm:prSet presAssocID="{330F56F7-C35F-4FE6-9FC6-313B11B57A94}" presName="sp" presStyleCnt="0"/>
      <dgm:spPr/>
    </dgm:pt>
    <dgm:pt modelId="{4BCB635B-5894-44B3-9547-1BCDA12B757B}" type="pres">
      <dgm:prSet presAssocID="{FF5BA029-9CD1-4051-B136-06081A9F6DD2}" presName="linNode" presStyleCnt="0"/>
      <dgm:spPr/>
    </dgm:pt>
    <dgm:pt modelId="{799C5E8B-AF16-4557-98A9-D469ED345E38}" type="pres">
      <dgm:prSet presAssocID="{FF5BA029-9CD1-4051-B136-06081A9F6DD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1B38966-80AD-4606-B867-11248E089210}" type="pres">
      <dgm:prSet presAssocID="{FF5BA029-9CD1-4051-B136-06081A9F6DD2}" presName="descendantText" presStyleLbl="alignAccFollowNode1" presStyleIdx="1" presStyleCnt="3">
        <dgm:presLayoutVars>
          <dgm:bulletEnabled val="1"/>
        </dgm:presLayoutVars>
      </dgm:prSet>
      <dgm:spPr/>
    </dgm:pt>
    <dgm:pt modelId="{61C32A6B-D790-48C3-BC93-0A499DCD898A}" type="pres">
      <dgm:prSet presAssocID="{8B854BD9-7A55-4E20-A7C0-B167828575AF}" presName="sp" presStyleCnt="0"/>
      <dgm:spPr/>
    </dgm:pt>
    <dgm:pt modelId="{05CD41C3-18AB-432A-8767-1767C3034BA3}" type="pres">
      <dgm:prSet presAssocID="{A08D1786-4312-4D78-9CD3-DC349C272C49}" presName="linNode" presStyleCnt="0"/>
      <dgm:spPr/>
    </dgm:pt>
    <dgm:pt modelId="{6357D0BC-C5C9-4378-8C5E-7B5C7FBA8898}" type="pres">
      <dgm:prSet presAssocID="{A08D1786-4312-4D78-9CD3-DC349C272C4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62BD37D-9E23-4AA0-9B2E-236E8AF8E4BB}" type="pres">
      <dgm:prSet presAssocID="{A08D1786-4312-4D78-9CD3-DC349C272C4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E59460D-6ECB-4C76-BEBC-1A567DD86610}" type="presOf" srcId="{FF5BA029-9CD1-4051-B136-06081A9F6DD2}" destId="{799C5E8B-AF16-4557-98A9-D469ED345E38}" srcOrd="0" destOrd="0" presId="urn:microsoft.com/office/officeart/2005/8/layout/vList5"/>
    <dgm:cxn modelId="{5BDA3930-7A8F-48D7-A87C-F00575989C10}" srcId="{FF5BA029-9CD1-4051-B136-06081A9F6DD2}" destId="{BD0F0574-764D-404D-86C9-3ED774D04E25}" srcOrd="1" destOrd="0" parTransId="{5D4B17AD-D411-42CB-9729-BE4FB6991CCA}" sibTransId="{8B4D9FFD-92B8-4E9E-B309-92D7FD7CEE59}"/>
    <dgm:cxn modelId="{C1F8A531-09E1-4AD0-994E-1DBFAD8A853F}" type="presOf" srcId="{78517B26-5A9B-4889-B595-2A235D4B472D}" destId="{E1AE1EFA-3508-465A-ABFC-C1447B17513B}" srcOrd="0" destOrd="0" presId="urn:microsoft.com/office/officeart/2005/8/layout/vList5"/>
    <dgm:cxn modelId="{CDD0C834-C560-4776-80F0-2DEDAA5D9A73}" srcId="{78517B26-5A9B-4889-B595-2A235D4B472D}" destId="{299C5DBF-2262-4686-9B61-A92C5773E034}" srcOrd="0" destOrd="0" parTransId="{A5142FF8-CF0C-4BA2-B145-3EB750B4FD5A}" sibTransId="{14249C78-2F29-4EBA-AE5B-D6D62E72884A}"/>
    <dgm:cxn modelId="{BA126D5E-70CD-4B08-BCC5-5073EF8C7F8B}" type="presOf" srcId="{994AF49C-38D5-419F-88A8-AA14FF8B5831}" destId="{162BD37D-9E23-4AA0-9B2E-236E8AF8E4BB}" srcOrd="0" destOrd="0" presId="urn:microsoft.com/office/officeart/2005/8/layout/vList5"/>
    <dgm:cxn modelId="{030B3B59-3EE0-48AE-B924-E1DDB81D84D7}" srcId="{FF5BA029-9CD1-4051-B136-06081A9F6DD2}" destId="{EF489404-D79F-4867-A906-1224668239C9}" srcOrd="0" destOrd="0" parTransId="{49BE615E-F488-4726-B74B-5C95E8EB0A12}" sibTransId="{DF80F731-D4CB-493C-A1F7-9B3A6CB2945E}"/>
    <dgm:cxn modelId="{2C0AC87F-A30C-40C0-8FDB-ED15B30FB22C}" type="presOf" srcId="{EF489404-D79F-4867-A906-1224668239C9}" destId="{01B38966-80AD-4606-B867-11248E089210}" srcOrd="0" destOrd="0" presId="urn:microsoft.com/office/officeart/2005/8/layout/vList5"/>
    <dgm:cxn modelId="{B1AB6787-CBE3-4538-A246-D872BC40D4CF}" srcId="{A08D1786-4312-4D78-9CD3-DC349C272C49}" destId="{994AF49C-38D5-419F-88A8-AA14FF8B5831}" srcOrd="0" destOrd="0" parTransId="{BE1C2C9D-64FD-4FEA-8876-B2D9E0486791}" sibTransId="{5137A758-7629-430F-83E1-272D2430823C}"/>
    <dgm:cxn modelId="{2C1A268A-FC35-42DE-A583-4D4A030AF7F1}" srcId="{6D58841E-7B0B-4381-AF23-898716D74782}" destId="{A08D1786-4312-4D78-9CD3-DC349C272C49}" srcOrd="2" destOrd="0" parTransId="{000E7B49-99A5-4568-B993-00604902BD40}" sibTransId="{76CDE83B-6A0A-4ED3-B427-63E9042A1A3B}"/>
    <dgm:cxn modelId="{02EE789F-A27E-44BE-BAF4-623C36151255}" srcId="{78517B26-5A9B-4889-B595-2A235D4B472D}" destId="{6B8FB727-50BF-4216-80F3-5BA01A96DA08}" srcOrd="1" destOrd="0" parTransId="{55E5202E-83AA-44C3-9905-C8BA32B93D84}" sibTransId="{36C83516-6485-459D-BA73-9D9CC608E173}"/>
    <dgm:cxn modelId="{ADE458A0-8BC0-4E0E-893B-6763B7966A18}" type="presOf" srcId="{3EDD4018-4949-4155-A3CC-46EA0785E0BF}" destId="{162BD37D-9E23-4AA0-9B2E-236E8AF8E4BB}" srcOrd="0" destOrd="2" presId="urn:microsoft.com/office/officeart/2005/8/layout/vList5"/>
    <dgm:cxn modelId="{5C8C14B1-3FBB-4329-B8B5-09726A258355}" type="presOf" srcId="{674BED41-3BDC-43D6-AAA7-AD183C6A3E10}" destId="{162BD37D-9E23-4AA0-9B2E-236E8AF8E4BB}" srcOrd="0" destOrd="1" presId="urn:microsoft.com/office/officeart/2005/8/layout/vList5"/>
    <dgm:cxn modelId="{2E73E4C3-CDDC-4C3F-81C6-3C0E4A9B6BD8}" srcId="{6D58841E-7B0B-4381-AF23-898716D74782}" destId="{FF5BA029-9CD1-4051-B136-06081A9F6DD2}" srcOrd="1" destOrd="0" parTransId="{1E364633-8135-40B0-8FED-B5E72DC434CF}" sibTransId="{8B854BD9-7A55-4E20-A7C0-B167828575AF}"/>
    <dgm:cxn modelId="{F1C667C4-4FFF-4AC5-B7C6-4852BF1D01E7}" srcId="{6D58841E-7B0B-4381-AF23-898716D74782}" destId="{78517B26-5A9B-4889-B595-2A235D4B472D}" srcOrd="0" destOrd="0" parTransId="{32BF4BAD-64F9-4839-BDE6-76B50FB5595E}" sibTransId="{330F56F7-C35F-4FE6-9FC6-313B11B57A94}"/>
    <dgm:cxn modelId="{93DC1CC8-8010-4EEC-AD0A-C45892A52DAE}" srcId="{A08D1786-4312-4D78-9CD3-DC349C272C49}" destId="{674BED41-3BDC-43D6-AAA7-AD183C6A3E10}" srcOrd="1" destOrd="0" parTransId="{02F1D7B9-56BA-44B9-8488-29B0118D2107}" sibTransId="{0B21FE5E-2795-442F-8892-EC161ABC2C5D}"/>
    <dgm:cxn modelId="{F84833D1-9E18-4C95-A8BA-9F02960D1A24}" type="presOf" srcId="{BD0F0574-764D-404D-86C9-3ED774D04E25}" destId="{01B38966-80AD-4606-B867-11248E089210}" srcOrd="0" destOrd="1" presId="urn:microsoft.com/office/officeart/2005/8/layout/vList5"/>
    <dgm:cxn modelId="{096293D8-171A-4C66-8F6D-43D88C7ECCBA}" type="presOf" srcId="{A08D1786-4312-4D78-9CD3-DC349C272C49}" destId="{6357D0BC-C5C9-4378-8C5E-7B5C7FBA8898}" srcOrd="0" destOrd="0" presId="urn:microsoft.com/office/officeart/2005/8/layout/vList5"/>
    <dgm:cxn modelId="{30AD44D9-6C99-4A14-BFD4-028744B6A594}" type="presOf" srcId="{6B8FB727-50BF-4216-80F3-5BA01A96DA08}" destId="{AA519174-EC81-4B21-A1AB-B7C299E858BE}" srcOrd="0" destOrd="1" presId="urn:microsoft.com/office/officeart/2005/8/layout/vList5"/>
    <dgm:cxn modelId="{4B70FFE2-271C-4CDA-96EF-90B4F71AE215}" srcId="{A08D1786-4312-4D78-9CD3-DC349C272C49}" destId="{3EDD4018-4949-4155-A3CC-46EA0785E0BF}" srcOrd="2" destOrd="0" parTransId="{461DC2AA-A898-465F-B1CD-3B62EDC3B8B0}" sibTransId="{645F5F4F-7AC6-4D6A-AFF0-E2F73C39E358}"/>
    <dgm:cxn modelId="{271BA6F3-393F-4024-89A3-BC957848EB3B}" type="presOf" srcId="{299C5DBF-2262-4686-9B61-A92C5773E034}" destId="{AA519174-EC81-4B21-A1AB-B7C299E858BE}" srcOrd="0" destOrd="0" presId="urn:microsoft.com/office/officeart/2005/8/layout/vList5"/>
    <dgm:cxn modelId="{C85787FA-6209-487C-A5C2-F8D7974C99E6}" type="presOf" srcId="{6D58841E-7B0B-4381-AF23-898716D74782}" destId="{77A04513-5ACD-4524-9DD8-805E4759CBE3}" srcOrd="0" destOrd="0" presId="urn:microsoft.com/office/officeart/2005/8/layout/vList5"/>
    <dgm:cxn modelId="{96C36837-F27D-4E92-B267-C2C838414899}" type="presParOf" srcId="{77A04513-5ACD-4524-9DD8-805E4759CBE3}" destId="{67161075-F946-494A-AB59-1B51C386E9A5}" srcOrd="0" destOrd="0" presId="urn:microsoft.com/office/officeart/2005/8/layout/vList5"/>
    <dgm:cxn modelId="{67EC2E5C-93C5-4281-9634-266C6B63C32A}" type="presParOf" srcId="{67161075-F946-494A-AB59-1B51C386E9A5}" destId="{E1AE1EFA-3508-465A-ABFC-C1447B17513B}" srcOrd="0" destOrd="0" presId="urn:microsoft.com/office/officeart/2005/8/layout/vList5"/>
    <dgm:cxn modelId="{1E71C433-4370-42F6-A8AA-D31968898F77}" type="presParOf" srcId="{67161075-F946-494A-AB59-1B51C386E9A5}" destId="{AA519174-EC81-4B21-A1AB-B7C299E858BE}" srcOrd="1" destOrd="0" presId="urn:microsoft.com/office/officeart/2005/8/layout/vList5"/>
    <dgm:cxn modelId="{8401E5DB-6A9B-4811-AB3C-B34B9A7523F3}" type="presParOf" srcId="{77A04513-5ACD-4524-9DD8-805E4759CBE3}" destId="{97EEA907-06AC-44FF-8400-E9C0FECD6195}" srcOrd="1" destOrd="0" presId="urn:microsoft.com/office/officeart/2005/8/layout/vList5"/>
    <dgm:cxn modelId="{B3E68175-E5CD-4523-B8F3-553FA109601B}" type="presParOf" srcId="{77A04513-5ACD-4524-9DD8-805E4759CBE3}" destId="{4BCB635B-5894-44B3-9547-1BCDA12B757B}" srcOrd="2" destOrd="0" presId="urn:microsoft.com/office/officeart/2005/8/layout/vList5"/>
    <dgm:cxn modelId="{2139A3A9-5221-4EE9-86B2-2AE1CAFC6E6C}" type="presParOf" srcId="{4BCB635B-5894-44B3-9547-1BCDA12B757B}" destId="{799C5E8B-AF16-4557-98A9-D469ED345E38}" srcOrd="0" destOrd="0" presId="urn:microsoft.com/office/officeart/2005/8/layout/vList5"/>
    <dgm:cxn modelId="{EA31969E-107C-4CEC-B738-FEB421CA21CE}" type="presParOf" srcId="{4BCB635B-5894-44B3-9547-1BCDA12B757B}" destId="{01B38966-80AD-4606-B867-11248E089210}" srcOrd="1" destOrd="0" presId="urn:microsoft.com/office/officeart/2005/8/layout/vList5"/>
    <dgm:cxn modelId="{5AD6E758-8033-48F0-8AB0-BA85858DD04A}" type="presParOf" srcId="{77A04513-5ACD-4524-9DD8-805E4759CBE3}" destId="{61C32A6B-D790-48C3-BC93-0A499DCD898A}" srcOrd="3" destOrd="0" presId="urn:microsoft.com/office/officeart/2005/8/layout/vList5"/>
    <dgm:cxn modelId="{848CB18B-765B-4BE4-AA6E-040F9B227170}" type="presParOf" srcId="{77A04513-5ACD-4524-9DD8-805E4759CBE3}" destId="{05CD41C3-18AB-432A-8767-1767C3034BA3}" srcOrd="4" destOrd="0" presId="urn:microsoft.com/office/officeart/2005/8/layout/vList5"/>
    <dgm:cxn modelId="{FF3DFFFA-F02B-40C3-AB8F-58C9A4B05937}" type="presParOf" srcId="{05CD41C3-18AB-432A-8767-1767C3034BA3}" destId="{6357D0BC-C5C9-4378-8C5E-7B5C7FBA8898}" srcOrd="0" destOrd="0" presId="urn:microsoft.com/office/officeart/2005/8/layout/vList5"/>
    <dgm:cxn modelId="{3BA18387-DC72-4AA3-83F2-529F131D7434}" type="presParOf" srcId="{05CD41C3-18AB-432A-8767-1767C3034BA3}" destId="{162BD37D-9E23-4AA0-9B2E-236E8AF8E4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3DED3D-99B3-401C-9367-2B2015C0FCBC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0D7054A6-9E8C-4C2D-923D-821A41DBF3A5}">
      <dgm:prSet/>
      <dgm:spPr/>
      <dgm:t>
        <a:bodyPr/>
        <a:lstStyle/>
        <a:p>
          <a:r>
            <a:rPr lang="es-ES" dirty="0" err="1"/>
            <a:t>Continuous</a:t>
          </a:r>
          <a:r>
            <a:rPr lang="es-ES" dirty="0"/>
            <a:t> </a:t>
          </a:r>
          <a:r>
            <a:rPr lang="es-ES" dirty="0" err="1"/>
            <a:t>Integration</a:t>
          </a:r>
          <a:r>
            <a:rPr lang="es-ES" dirty="0"/>
            <a:t> (CI)</a:t>
          </a:r>
          <a:endParaRPr lang="es-CL" dirty="0"/>
        </a:p>
      </dgm:t>
    </dgm:pt>
    <dgm:pt modelId="{F8E4FBD6-C1B1-4D9E-8ABB-183FF8515A64}" type="parTrans" cxnId="{2C095CE5-4ABE-4C5C-BB77-10EDC706501D}">
      <dgm:prSet/>
      <dgm:spPr/>
      <dgm:t>
        <a:bodyPr/>
        <a:lstStyle/>
        <a:p>
          <a:endParaRPr lang="es-CL"/>
        </a:p>
      </dgm:t>
    </dgm:pt>
    <dgm:pt modelId="{4E5AD42E-39C3-4A02-943F-3D5115C8FFAE}" type="sibTrans" cxnId="{2C095CE5-4ABE-4C5C-BB77-10EDC706501D}">
      <dgm:prSet/>
      <dgm:spPr/>
      <dgm:t>
        <a:bodyPr/>
        <a:lstStyle/>
        <a:p>
          <a:endParaRPr lang="es-CL"/>
        </a:p>
      </dgm:t>
    </dgm:pt>
    <dgm:pt modelId="{78BF03BA-8D47-4956-AC06-E889009CAA29}">
      <dgm:prSet/>
      <dgm:spPr/>
      <dgm:t>
        <a:bodyPr/>
        <a:lstStyle/>
        <a:p>
          <a:r>
            <a:rPr lang="es-ES" dirty="0" err="1"/>
            <a:t>Continuous</a:t>
          </a:r>
          <a:r>
            <a:rPr lang="es-ES" dirty="0"/>
            <a:t> </a:t>
          </a:r>
          <a:r>
            <a:rPr lang="es-ES" dirty="0" err="1"/>
            <a:t>Delivery</a:t>
          </a:r>
          <a:r>
            <a:rPr lang="es-ES" dirty="0"/>
            <a:t> (CD):</a:t>
          </a:r>
          <a:endParaRPr lang="es-CL" dirty="0"/>
        </a:p>
      </dgm:t>
    </dgm:pt>
    <dgm:pt modelId="{9EF76BBD-888B-49D6-BA04-8FFF14A6CA5F}" type="parTrans" cxnId="{440E036B-7AB0-4080-ACA6-8A05851DA2B4}">
      <dgm:prSet/>
      <dgm:spPr/>
      <dgm:t>
        <a:bodyPr/>
        <a:lstStyle/>
        <a:p>
          <a:endParaRPr lang="es-CL"/>
        </a:p>
      </dgm:t>
    </dgm:pt>
    <dgm:pt modelId="{C01ADF22-166F-4EC9-A6D6-7B5DE7C77BEB}" type="sibTrans" cxnId="{440E036B-7AB0-4080-ACA6-8A05851DA2B4}">
      <dgm:prSet/>
      <dgm:spPr/>
      <dgm:t>
        <a:bodyPr/>
        <a:lstStyle/>
        <a:p>
          <a:endParaRPr lang="es-CL"/>
        </a:p>
      </dgm:t>
    </dgm:pt>
    <dgm:pt modelId="{2CF39244-5321-4A78-81D2-A38C8862EF1C}">
      <dgm:prSet/>
      <dgm:spPr/>
      <dgm:t>
        <a:bodyPr/>
        <a:lstStyle/>
        <a:p>
          <a:r>
            <a:rPr lang="es-ES" dirty="0" err="1"/>
            <a:t>Continuous</a:t>
          </a:r>
          <a:r>
            <a:rPr lang="es-ES" dirty="0"/>
            <a:t> </a:t>
          </a:r>
          <a:r>
            <a:rPr lang="es-ES" dirty="0" err="1"/>
            <a:t>Monitoring</a:t>
          </a:r>
          <a:r>
            <a:rPr lang="es-ES" dirty="0"/>
            <a:t> (CM):</a:t>
          </a:r>
          <a:endParaRPr lang="es-CL" dirty="0"/>
        </a:p>
      </dgm:t>
    </dgm:pt>
    <dgm:pt modelId="{925FBBF1-404C-4490-8D1F-ACD915AF814E}" type="parTrans" cxnId="{3EA6CD3D-2628-42F3-9477-30054577DF41}">
      <dgm:prSet/>
      <dgm:spPr/>
      <dgm:t>
        <a:bodyPr/>
        <a:lstStyle/>
        <a:p>
          <a:endParaRPr lang="es-CL"/>
        </a:p>
      </dgm:t>
    </dgm:pt>
    <dgm:pt modelId="{C7EC2DBF-6EE4-4CA7-8D1C-060CC64522AB}" type="sibTrans" cxnId="{3EA6CD3D-2628-42F3-9477-30054577DF41}">
      <dgm:prSet/>
      <dgm:spPr/>
      <dgm:t>
        <a:bodyPr/>
        <a:lstStyle/>
        <a:p>
          <a:endParaRPr lang="es-CL"/>
        </a:p>
      </dgm:t>
    </dgm:pt>
    <dgm:pt modelId="{232D7BBA-BEFF-4030-B568-F93F32DBEB7F}">
      <dgm:prSet/>
      <dgm:spPr/>
      <dgm:t>
        <a:bodyPr/>
        <a:lstStyle/>
        <a:p>
          <a:r>
            <a:rPr lang="es-ES" dirty="0" err="1"/>
            <a:t>Continuous</a:t>
          </a:r>
          <a:r>
            <a:rPr lang="es-ES" dirty="0"/>
            <a:t> Training (CT):</a:t>
          </a:r>
          <a:endParaRPr lang="es-CL" dirty="0"/>
        </a:p>
      </dgm:t>
    </dgm:pt>
    <dgm:pt modelId="{F72F8A1E-C002-4CAA-B03C-E586FD0EEC3A}" type="parTrans" cxnId="{82FE08EF-B452-45AC-8476-0254EF8B86C3}">
      <dgm:prSet/>
      <dgm:spPr/>
      <dgm:t>
        <a:bodyPr/>
        <a:lstStyle/>
        <a:p>
          <a:endParaRPr lang="es-CL"/>
        </a:p>
      </dgm:t>
    </dgm:pt>
    <dgm:pt modelId="{BAC2C402-E800-4EA4-A7B1-B85E3E902355}" type="sibTrans" cxnId="{82FE08EF-B452-45AC-8476-0254EF8B86C3}">
      <dgm:prSet/>
      <dgm:spPr/>
      <dgm:t>
        <a:bodyPr/>
        <a:lstStyle/>
        <a:p>
          <a:endParaRPr lang="es-CL"/>
        </a:p>
      </dgm:t>
    </dgm:pt>
    <dgm:pt modelId="{FED778F5-09C6-44E6-AB21-E810B67B3EE5}">
      <dgm:prSet/>
      <dgm:spPr/>
      <dgm:t>
        <a:bodyPr/>
        <a:lstStyle/>
        <a:p>
          <a:r>
            <a:rPr lang="es-ES" dirty="0"/>
            <a:t>Testear código de procesamiento de datos, de entrenamiento del modelo y del despliegue (a través de test unitarios por ejemplo).</a:t>
          </a:r>
          <a:endParaRPr lang="es-CL" dirty="0"/>
        </a:p>
      </dgm:t>
    </dgm:pt>
    <dgm:pt modelId="{E1DECE8A-0A77-4EF0-93B2-7801D4B86F4B}" type="parTrans" cxnId="{3167F552-EBAE-4D47-AACE-A392445536D2}">
      <dgm:prSet/>
      <dgm:spPr/>
      <dgm:t>
        <a:bodyPr/>
        <a:lstStyle/>
        <a:p>
          <a:endParaRPr lang="es-CL"/>
        </a:p>
      </dgm:t>
    </dgm:pt>
    <dgm:pt modelId="{F43710C2-46BC-48B9-A402-8A0EEBF8E180}" type="sibTrans" cxnId="{3167F552-EBAE-4D47-AACE-A392445536D2}">
      <dgm:prSet/>
      <dgm:spPr/>
      <dgm:t>
        <a:bodyPr/>
        <a:lstStyle/>
        <a:p>
          <a:endParaRPr lang="es-CL"/>
        </a:p>
      </dgm:t>
    </dgm:pt>
    <dgm:pt modelId="{230CC607-4B86-4FB3-939E-4BEA385E53A1}">
      <dgm:prSet/>
      <dgm:spPr/>
      <dgm:t>
        <a:bodyPr/>
        <a:lstStyle/>
        <a:p>
          <a:r>
            <a:rPr lang="es-ES"/>
            <a:t>Despliegue automático de modelos.</a:t>
          </a:r>
          <a:endParaRPr lang="es-CL"/>
        </a:p>
      </dgm:t>
    </dgm:pt>
    <dgm:pt modelId="{E283CCE3-7B1E-4B5A-8194-9962827EDE49}" type="parTrans" cxnId="{CB79BEE7-9FE6-4721-ADC1-407551B742E1}">
      <dgm:prSet/>
      <dgm:spPr/>
      <dgm:t>
        <a:bodyPr/>
        <a:lstStyle/>
        <a:p>
          <a:endParaRPr lang="es-CL"/>
        </a:p>
      </dgm:t>
    </dgm:pt>
    <dgm:pt modelId="{8ACF8F77-5F7E-48A8-9605-AC92039B8DF8}" type="sibTrans" cxnId="{CB79BEE7-9FE6-4721-ADC1-407551B742E1}">
      <dgm:prSet/>
      <dgm:spPr/>
      <dgm:t>
        <a:bodyPr/>
        <a:lstStyle/>
        <a:p>
          <a:endParaRPr lang="es-CL"/>
        </a:p>
      </dgm:t>
    </dgm:pt>
    <dgm:pt modelId="{B96D5EAF-CE04-4E1C-AF11-70407E6ECF5A}">
      <dgm:prSet/>
      <dgm:spPr/>
      <dgm:t>
        <a:bodyPr/>
        <a:lstStyle/>
        <a:p>
          <a:r>
            <a:rPr lang="es-ES"/>
            <a:t>Monitoreo de datos de entrada y predicciones en búsqueda de posibles disminuciones de rendimiento.</a:t>
          </a:r>
          <a:endParaRPr lang="es-CL"/>
        </a:p>
      </dgm:t>
    </dgm:pt>
    <dgm:pt modelId="{F02BC52D-FE03-45A9-AE7E-C8B6E709BA3C}" type="parTrans" cxnId="{36227584-F754-4595-B2DA-FB4CB435FCFA}">
      <dgm:prSet/>
      <dgm:spPr/>
      <dgm:t>
        <a:bodyPr/>
        <a:lstStyle/>
        <a:p>
          <a:endParaRPr lang="es-CL"/>
        </a:p>
      </dgm:t>
    </dgm:pt>
    <dgm:pt modelId="{E18B42BD-D453-4AF0-B71D-2FABBDD70182}" type="sibTrans" cxnId="{36227584-F754-4595-B2DA-FB4CB435FCFA}">
      <dgm:prSet/>
      <dgm:spPr/>
      <dgm:t>
        <a:bodyPr/>
        <a:lstStyle/>
        <a:p>
          <a:endParaRPr lang="es-CL"/>
        </a:p>
      </dgm:t>
    </dgm:pt>
    <dgm:pt modelId="{D7404931-4D7B-44D4-8FAC-66A7F09DC564}">
      <dgm:prSet/>
      <dgm:spPr/>
      <dgm:t>
        <a:bodyPr/>
        <a:lstStyle/>
        <a:p>
          <a:r>
            <a:rPr lang="es-ES"/>
            <a:t>Re-entrenar el modelo automáticamente cuándo se detectan problemas en este.</a:t>
          </a:r>
          <a:endParaRPr lang="es-CL"/>
        </a:p>
      </dgm:t>
    </dgm:pt>
    <dgm:pt modelId="{7F88E29A-DBEF-4713-9F7E-944B9005D9EA}" type="parTrans" cxnId="{CE075643-D552-4752-BD02-DBBFF91CEBBB}">
      <dgm:prSet/>
      <dgm:spPr/>
      <dgm:t>
        <a:bodyPr/>
        <a:lstStyle/>
        <a:p>
          <a:endParaRPr lang="es-CL"/>
        </a:p>
      </dgm:t>
    </dgm:pt>
    <dgm:pt modelId="{371A8B9D-C5EB-4DDC-9E68-7BF4851C241F}" type="sibTrans" cxnId="{CE075643-D552-4752-BD02-DBBFF91CEBBB}">
      <dgm:prSet/>
      <dgm:spPr/>
      <dgm:t>
        <a:bodyPr/>
        <a:lstStyle/>
        <a:p>
          <a:endParaRPr lang="es-CL"/>
        </a:p>
      </dgm:t>
    </dgm:pt>
    <dgm:pt modelId="{528D8B84-E392-4D26-96DD-36151D54F4CF}" type="pres">
      <dgm:prSet presAssocID="{A23DED3D-99B3-401C-9367-2B2015C0FCBC}" presName="Name0" presStyleCnt="0">
        <dgm:presLayoutVars>
          <dgm:dir/>
          <dgm:animLvl val="lvl"/>
          <dgm:resizeHandles val="exact"/>
        </dgm:presLayoutVars>
      </dgm:prSet>
      <dgm:spPr/>
    </dgm:pt>
    <dgm:pt modelId="{F6064C44-5810-4BBD-A992-B91D56F95012}" type="pres">
      <dgm:prSet presAssocID="{0D7054A6-9E8C-4C2D-923D-821A41DBF3A5}" presName="composite" presStyleCnt="0"/>
      <dgm:spPr/>
    </dgm:pt>
    <dgm:pt modelId="{F2B132B7-CC87-4A35-BFF0-9876786272A9}" type="pres">
      <dgm:prSet presAssocID="{0D7054A6-9E8C-4C2D-923D-821A41DBF3A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5CDC797-F652-49E9-83E5-EA4FEF7D332E}" type="pres">
      <dgm:prSet presAssocID="{0D7054A6-9E8C-4C2D-923D-821A41DBF3A5}" presName="desTx" presStyleLbl="alignAccFollowNode1" presStyleIdx="0" presStyleCnt="4">
        <dgm:presLayoutVars>
          <dgm:bulletEnabled val="1"/>
        </dgm:presLayoutVars>
      </dgm:prSet>
      <dgm:spPr/>
    </dgm:pt>
    <dgm:pt modelId="{4862EC32-7B60-41A4-B1ED-E11D1E70DF8B}" type="pres">
      <dgm:prSet presAssocID="{4E5AD42E-39C3-4A02-943F-3D5115C8FFAE}" presName="space" presStyleCnt="0"/>
      <dgm:spPr/>
    </dgm:pt>
    <dgm:pt modelId="{B0FF258E-1E74-495F-8797-BDC8495E29D7}" type="pres">
      <dgm:prSet presAssocID="{78BF03BA-8D47-4956-AC06-E889009CAA29}" presName="composite" presStyleCnt="0"/>
      <dgm:spPr/>
    </dgm:pt>
    <dgm:pt modelId="{FE6BE25D-3207-45C6-AA51-9349FA018CBD}" type="pres">
      <dgm:prSet presAssocID="{78BF03BA-8D47-4956-AC06-E889009CAA29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009B9A3-59D8-4FD1-8AA6-8001BA4AD7E8}" type="pres">
      <dgm:prSet presAssocID="{78BF03BA-8D47-4956-AC06-E889009CAA29}" presName="desTx" presStyleLbl="alignAccFollowNode1" presStyleIdx="1" presStyleCnt="4">
        <dgm:presLayoutVars>
          <dgm:bulletEnabled val="1"/>
        </dgm:presLayoutVars>
      </dgm:prSet>
      <dgm:spPr/>
    </dgm:pt>
    <dgm:pt modelId="{D61779F1-22F8-4941-81C5-53A47537606E}" type="pres">
      <dgm:prSet presAssocID="{C01ADF22-166F-4EC9-A6D6-7B5DE7C77BEB}" presName="space" presStyleCnt="0"/>
      <dgm:spPr/>
    </dgm:pt>
    <dgm:pt modelId="{89A4FBD6-FFA2-46EB-A8A9-1964E23C826A}" type="pres">
      <dgm:prSet presAssocID="{2CF39244-5321-4A78-81D2-A38C8862EF1C}" presName="composite" presStyleCnt="0"/>
      <dgm:spPr/>
    </dgm:pt>
    <dgm:pt modelId="{72455E13-950A-416C-96BD-922A0C2D2FFF}" type="pres">
      <dgm:prSet presAssocID="{2CF39244-5321-4A78-81D2-A38C8862EF1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623A250-144A-49FA-A460-D2896A00766F}" type="pres">
      <dgm:prSet presAssocID="{2CF39244-5321-4A78-81D2-A38C8862EF1C}" presName="desTx" presStyleLbl="alignAccFollowNode1" presStyleIdx="2" presStyleCnt="4">
        <dgm:presLayoutVars>
          <dgm:bulletEnabled val="1"/>
        </dgm:presLayoutVars>
      </dgm:prSet>
      <dgm:spPr/>
    </dgm:pt>
    <dgm:pt modelId="{0F9051FB-4804-4C6D-AF1F-9AA6379E69B8}" type="pres">
      <dgm:prSet presAssocID="{C7EC2DBF-6EE4-4CA7-8D1C-060CC64522AB}" presName="space" presStyleCnt="0"/>
      <dgm:spPr/>
    </dgm:pt>
    <dgm:pt modelId="{938DCD8C-6690-41D8-A43B-FBA105494DF8}" type="pres">
      <dgm:prSet presAssocID="{232D7BBA-BEFF-4030-B568-F93F32DBEB7F}" presName="composite" presStyleCnt="0"/>
      <dgm:spPr/>
    </dgm:pt>
    <dgm:pt modelId="{166930D7-34F3-443C-9E99-D9DB434D5BA3}" type="pres">
      <dgm:prSet presAssocID="{232D7BBA-BEFF-4030-B568-F93F32DBEB7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B69E1DD-14DD-4E33-BF2C-ECFFDCA455B8}" type="pres">
      <dgm:prSet presAssocID="{232D7BBA-BEFF-4030-B568-F93F32DBEB7F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3DC5200-2367-4FA7-9CD1-927DE58914B4}" type="presOf" srcId="{FED778F5-09C6-44E6-AB21-E810B67B3EE5}" destId="{55CDC797-F652-49E9-83E5-EA4FEF7D332E}" srcOrd="0" destOrd="0" presId="urn:microsoft.com/office/officeart/2005/8/layout/hList1"/>
    <dgm:cxn modelId="{1B9FEB22-8C57-47ED-B675-CBC15CA065A1}" type="presOf" srcId="{0D7054A6-9E8C-4C2D-923D-821A41DBF3A5}" destId="{F2B132B7-CC87-4A35-BFF0-9876786272A9}" srcOrd="0" destOrd="0" presId="urn:microsoft.com/office/officeart/2005/8/layout/hList1"/>
    <dgm:cxn modelId="{3EA6CD3D-2628-42F3-9477-30054577DF41}" srcId="{A23DED3D-99B3-401C-9367-2B2015C0FCBC}" destId="{2CF39244-5321-4A78-81D2-A38C8862EF1C}" srcOrd="2" destOrd="0" parTransId="{925FBBF1-404C-4490-8D1F-ACD915AF814E}" sibTransId="{C7EC2DBF-6EE4-4CA7-8D1C-060CC64522AB}"/>
    <dgm:cxn modelId="{CE075643-D552-4752-BD02-DBBFF91CEBBB}" srcId="{232D7BBA-BEFF-4030-B568-F93F32DBEB7F}" destId="{D7404931-4D7B-44D4-8FAC-66A7F09DC564}" srcOrd="0" destOrd="0" parTransId="{7F88E29A-DBEF-4713-9F7E-944B9005D9EA}" sibTransId="{371A8B9D-C5EB-4DDC-9E68-7BF4851C241F}"/>
    <dgm:cxn modelId="{6F476245-8D65-43D2-83DF-1C33D4A06007}" type="presOf" srcId="{D7404931-4D7B-44D4-8FAC-66A7F09DC564}" destId="{4B69E1DD-14DD-4E33-BF2C-ECFFDCA455B8}" srcOrd="0" destOrd="0" presId="urn:microsoft.com/office/officeart/2005/8/layout/hList1"/>
    <dgm:cxn modelId="{440E036B-7AB0-4080-ACA6-8A05851DA2B4}" srcId="{A23DED3D-99B3-401C-9367-2B2015C0FCBC}" destId="{78BF03BA-8D47-4956-AC06-E889009CAA29}" srcOrd="1" destOrd="0" parTransId="{9EF76BBD-888B-49D6-BA04-8FFF14A6CA5F}" sibTransId="{C01ADF22-166F-4EC9-A6D6-7B5DE7C77BEB}"/>
    <dgm:cxn modelId="{BAE38650-46AE-488D-950F-92E47ADA8CE7}" type="presOf" srcId="{2CF39244-5321-4A78-81D2-A38C8862EF1C}" destId="{72455E13-950A-416C-96BD-922A0C2D2FFF}" srcOrd="0" destOrd="0" presId="urn:microsoft.com/office/officeart/2005/8/layout/hList1"/>
    <dgm:cxn modelId="{0F468970-9225-43C6-A0C0-57966B4DECFE}" type="presOf" srcId="{230CC607-4B86-4FB3-939E-4BEA385E53A1}" destId="{9009B9A3-59D8-4FD1-8AA6-8001BA4AD7E8}" srcOrd="0" destOrd="0" presId="urn:microsoft.com/office/officeart/2005/8/layout/hList1"/>
    <dgm:cxn modelId="{3167F552-EBAE-4D47-AACE-A392445536D2}" srcId="{0D7054A6-9E8C-4C2D-923D-821A41DBF3A5}" destId="{FED778F5-09C6-44E6-AB21-E810B67B3EE5}" srcOrd="0" destOrd="0" parTransId="{E1DECE8A-0A77-4EF0-93B2-7801D4B86F4B}" sibTransId="{F43710C2-46BC-48B9-A402-8A0EEBF8E180}"/>
    <dgm:cxn modelId="{36227584-F754-4595-B2DA-FB4CB435FCFA}" srcId="{2CF39244-5321-4A78-81D2-A38C8862EF1C}" destId="{B96D5EAF-CE04-4E1C-AF11-70407E6ECF5A}" srcOrd="0" destOrd="0" parTransId="{F02BC52D-FE03-45A9-AE7E-C8B6E709BA3C}" sibTransId="{E18B42BD-D453-4AF0-B71D-2FABBDD70182}"/>
    <dgm:cxn modelId="{CE2D66B7-9875-4BE6-ACAC-FC00B97F116D}" type="presOf" srcId="{B96D5EAF-CE04-4E1C-AF11-70407E6ECF5A}" destId="{E623A250-144A-49FA-A460-D2896A00766F}" srcOrd="0" destOrd="0" presId="urn:microsoft.com/office/officeart/2005/8/layout/hList1"/>
    <dgm:cxn modelId="{7D54FFC6-A261-4799-8284-6DA8934A2CCC}" type="presOf" srcId="{232D7BBA-BEFF-4030-B568-F93F32DBEB7F}" destId="{166930D7-34F3-443C-9E99-D9DB434D5BA3}" srcOrd="0" destOrd="0" presId="urn:microsoft.com/office/officeart/2005/8/layout/hList1"/>
    <dgm:cxn modelId="{6EEFB5CE-682F-47E7-ABA9-420E0E4F86BA}" type="presOf" srcId="{A23DED3D-99B3-401C-9367-2B2015C0FCBC}" destId="{528D8B84-E392-4D26-96DD-36151D54F4CF}" srcOrd="0" destOrd="0" presId="urn:microsoft.com/office/officeart/2005/8/layout/hList1"/>
    <dgm:cxn modelId="{2C095CE5-4ABE-4C5C-BB77-10EDC706501D}" srcId="{A23DED3D-99B3-401C-9367-2B2015C0FCBC}" destId="{0D7054A6-9E8C-4C2D-923D-821A41DBF3A5}" srcOrd="0" destOrd="0" parTransId="{F8E4FBD6-C1B1-4D9E-8ABB-183FF8515A64}" sibTransId="{4E5AD42E-39C3-4A02-943F-3D5115C8FFAE}"/>
    <dgm:cxn modelId="{CB79BEE7-9FE6-4721-ADC1-407551B742E1}" srcId="{78BF03BA-8D47-4956-AC06-E889009CAA29}" destId="{230CC607-4B86-4FB3-939E-4BEA385E53A1}" srcOrd="0" destOrd="0" parTransId="{E283CCE3-7B1E-4B5A-8194-9962827EDE49}" sibTransId="{8ACF8F77-5F7E-48A8-9605-AC92039B8DF8}"/>
    <dgm:cxn modelId="{82FE08EF-B452-45AC-8476-0254EF8B86C3}" srcId="{A23DED3D-99B3-401C-9367-2B2015C0FCBC}" destId="{232D7BBA-BEFF-4030-B568-F93F32DBEB7F}" srcOrd="3" destOrd="0" parTransId="{F72F8A1E-C002-4CAA-B03C-E586FD0EEC3A}" sibTransId="{BAC2C402-E800-4EA4-A7B1-B85E3E902355}"/>
    <dgm:cxn modelId="{AFE051FC-68F4-4D03-B8ED-17D1FAB120D0}" type="presOf" srcId="{78BF03BA-8D47-4956-AC06-E889009CAA29}" destId="{FE6BE25D-3207-45C6-AA51-9349FA018CBD}" srcOrd="0" destOrd="0" presId="urn:microsoft.com/office/officeart/2005/8/layout/hList1"/>
    <dgm:cxn modelId="{917A0DB1-B6B2-4EBC-9D08-4E3F271E67BB}" type="presParOf" srcId="{528D8B84-E392-4D26-96DD-36151D54F4CF}" destId="{F6064C44-5810-4BBD-A992-B91D56F95012}" srcOrd="0" destOrd="0" presId="urn:microsoft.com/office/officeart/2005/8/layout/hList1"/>
    <dgm:cxn modelId="{C41B7562-4ECC-4EBA-A9F8-58E40E90E7D6}" type="presParOf" srcId="{F6064C44-5810-4BBD-A992-B91D56F95012}" destId="{F2B132B7-CC87-4A35-BFF0-9876786272A9}" srcOrd="0" destOrd="0" presId="urn:microsoft.com/office/officeart/2005/8/layout/hList1"/>
    <dgm:cxn modelId="{12479060-844B-4655-B50B-394BC46E5376}" type="presParOf" srcId="{F6064C44-5810-4BBD-A992-B91D56F95012}" destId="{55CDC797-F652-49E9-83E5-EA4FEF7D332E}" srcOrd="1" destOrd="0" presId="urn:microsoft.com/office/officeart/2005/8/layout/hList1"/>
    <dgm:cxn modelId="{77961B2B-9C42-45C5-9985-C338FC591765}" type="presParOf" srcId="{528D8B84-E392-4D26-96DD-36151D54F4CF}" destId="{4862EC32-7B60-41A4-B1ED-E11D1E70DF8B}" srcOrd="1" destOrd="0" presId="urn:microsoft.com/office/officeart/2005/8/layout/hList1"/>
    <dgm:cxn modelId="{33B383B0-5AE5-4939-8277-DA74A4479F76}" type="presParOf" srcId="{528D8B84-E392-4D26-96DD-36151D54F4CF}" destId="{B0FF258E-1E74-495F-8797-BDC8495E29D7}" srcOrd="2" destOrd="0" presId="urn:microsoft.com/office/officeart/2005/8/layout/hList1"/>
    <dgm:cxn modelId="{54B03669-AF72-49E0-B799-AF6FE67EFB02}" type="presParOf" srcId="{B0FF258E-1E74-495F-8797-BDC8495E29D7}" destId="{FE6BE25D-3207-45C6-AA51-9349FA018CBD}" srcOrd="0" destOrd="0" presId="urn:microsoft.com/office/officeart/2005/8/layout/hList1"/>
    <dgm:cxn modelId="{FF8375C2-EE2F-4389-825E-60A72C3D093E}" type="presParOf" srcId="{B0FF258E-1E74-495F-8797-BDC8495E29D7}" destId="{9009B9A3-59D8-4FD1-8AA6-8001BA4AD7E8}" srcOrd="1" destOrd="0" presId="urn:microsoft.com/office/officeart/2005/8/layout/hList1"/>
    <dgm:cxn modelId="{1BA783D5-1B3A-4661-89A3-46A9FDBB2186}" type="presParOf" srcId="{528D8B84-E392-4D26-96DD-36151D54F4CF}" destId="{D61779F1-22F8-4941-81C5-53A47537606E}" srcOrd="3" destOrd="0" presId="urn:microsoft.com/office/officeart/2005/8/layout/hList1"/>
    <dgm:cxn modelId="{3C7EB893-FD49-4816-BF28-0BD1C5C11A9E}" type="presParOf" srcId="{528D8B84-E392-4D26-96DD-36151D54F4CF}" destId="{89A4FBD6-FFA2-46EB-A8A9-1964E23C826A}" srcOrd="4" destOrd="0" presId="urn:microsoft.com/office/officeart/2005/8/layout/hList1"/>
    <dgm:cxn modelId="{3914DF3B-FBA2-4ADF-90E5-FFECBEF7E9B8}" type="presParOf" srcId="{89A4FBD6-FFA2-46EB-A8A9-1964E23C826A}" destId="{72455E13-950A-416C-96BD-922A0C2D2FFF}" srcOrd="0" destOrd="0" presId="urn:microsoft.com/office/officeart/2005/8/layout/hList1"/>
    <dgm:cxn modelId="{0517A3A3-E93E-4D3C-BABE-A410CEE60600}" type="presParOf" srcId="{89A4FBD6-FFA2-46EB-A8A9-1964E23C826A}" destId="{E623A250-144A-49FA-A460-D2896A00766F}" srcOrd="1" destOrd="0" presId="urn:microsoft.com/office/officeart/2005/8/layout/hList1"/>
    <dgm:cxn modelId="{3265E17F-6BD3-453C-9C78-B93A25F539CF}" type="presParOf" srcId="{528D8B84-E392-4D26-96DD-36151D54F4CF}" destId="{0F9051FB-4804-4C6D-AF1F-9AA6379E69B8}" srcOrd="5" destOrd="0" presId="urn:microsoft.com/office/officeart/2005/8/layout/hList1"/>
    <dgm:cxn modelId="{6FB64DDE-4BC5-4A59-85AF-5CD5223886CC}" type="presParOf" srcId="{528D8B84-E392-4D26-96DD-36151D54F4CF}" destId="{938DCD8C-6690-41D8-A43B-FBA105494DF8}" srcOrd="6" destOrd="0" presId="urn:microsoft.com/office/officeart/2005/8/layout/hList1"/>
    <dgm:cxn modelId="{2DFA9009-E2D9-4BA9-9C44-322E772D3893}" type="presParOf" srcId="{938DCD8C-6690-41D8-A43B-FBA105494DF8}" destId="{166930D7-34F3-443C-9E99-D9DB434D5BA3}" srcOrd="0" destOrd="0" presId="urn:microsoft.com/office/officeart/2005/8/layout/hList1"/>
    <dgm:cxn modelId="{F4B9A43B-32A4-4267-A76B-50B11EB3D324}" type="presParOf" srcId="{938DCD8C-6690-41D8-A43B-FBA105494DF8}" destId="{4B69E1DD-14DD-4E33-BF2C-ECFFDCA455B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95337-F3F6-4DA0-A8B2-E3FC6BCADDF6}">
      <dsp:nvSpPr>
        <dsp:cNvPr id="0" name=""/>
        <dsp:cNvSpPr/>
      </dsp:nvSpPr>
      <dsp:spPr>
        <a:xfrm rot="5400000">
          <a:off x="6774251" y="-2766301"/>
          <a:ext cx="1076563" cy="688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En la nube? ¿App de escritorio? ¿sistema interno de la institución?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¿Hará predicciones en </a:t>
          </a:r>
          <a:r>
            <a:rPr lang="es-ES" sz="1600" kern="1200" dirty="0" err="1"/>
            <a:t>batch</a:t>
          </a:r>
          <a:r>
            <a:rPr lang="es-ES" sz="1600" kern="1200" dirty="0"/>
            <a:t>? ¿Serán automatizadas? 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¿Habrá </a:t>
          </a:r>
          <a:r>
            <a:rPr lang="es-ES" sz="1600" kern="1200" dirty="0" err="1"/>
            <a:t>Streaming</a:t>
          </a:r>
          <a:r>
            <a:rPr lang="es-ES" sz="1600" kern="1200" dirty="0"/>
            <a:t>? </a:t>
          </a:r>
          <a:endParaRPr lang="es-CL" sz="1600" kern="1200" dirty="0"/>
        </a:p>
      </dsp:txBody>
      <dsp:txXfrm rot="-5400000">
        <a:off x="3871341" y="189162"/>
        <a:ext cx="6829831" cy="971457"/>
      </dsp:txXfrm>
    </dsp:sp>
    <dsp:sp modelId="{11CA2F87-C412-4E55-A34C-3968B85A013B}">
      <dsp:nvSpPr>
        <dsp:cNvPr id="0" name=""/>
        <dsp:cNvSpPr/>
      </dsp:nvSpPr>
      <dsp:spPr>
        <a:xfrm>
          <a:off x="0" y="2038"/>
          <a:ext cx="3871341" cy="1345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¿Cómo se pondrá a disposición el modelo para sus usuarios?</a:t>
          </a:r>
          <a:endParaRPr lang="es-CL" sz="2100" kern="1200" dirty="0"/>
        </a:p>
      </dsp:txBody>
      <dsp:txXfrm>
        <a:off x="65692" y="67730"/>
        <a:ext cx="3739957" cy="1214319"/>
      </dsp:txXfrm>
    </dsp:sp>
    <dsp:sp modelId="{41E11B30-692B-4C37-B066-61703114781B}">
      <dsp:nvSpPr>
        <dsp:cNvPr id="0" name=""/>
        <dsp:cNvSpPr/>
      </dsp:nvSpPr>
      <dsp:spPr>
        <a:xfrm rot="5400000">
          <a:off x="6774251" y="-1353312"/>
          <a:ext cx="1076563" cy="688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i="0" kern="1200" dirty="0"/>
            <a:t>¿Marketing? Ventas? Operaciones?...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i="0" kern="1200" dirty="0"/>
            <a:t>¿Estarán satisfechos?</a:t>
          </a:r>
          <a:endParaRPr lang="es-CL" sz="1600" i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i="0" kern="1200" dirty="0"/>
            <a:t>¿Generará valor?</a:t>
          </a:r>
          <a:endParaRPr lang="es-CL" sz="1600" i="0" kern="1200" dirty="0"/>
        </a:p>
      </dsp:txBody>
      <dsp:txXfrm rot="-5400000">
        <a:off x="3871341" y="1602151"/>
        <a:ext cx="6829831" cy="971457"/>
      </dsp:txXfrm>
    </dsp:sp>
    <dsp:sp modelId="{6A834D37-2C06-4649-BBB6-D1B7F161FF91}">
      <dsp:nvSpPr>
        <dsp:cNvPr id="0" name=""/>
        <dsp:cNvSpPr/>
      </dsp:nvSpPr>
      <dsp:spPr>
        <a:xfrm>
          <a:off x="0" y="1415028"/>
          <a:ext cx="3871341" cy="1345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 dirty="0"/>
            <a:t>¿Quiénes serán los dueños del modelo? </a:t>
          </a:r>
        </a:p>
      </dsp:txBody>
      <dsp:txXfrm>
        <a:off x="65692" y="1480720"/>
        <a:ext cx="3739957" cy="1214319"/>
      </dsp:txXfrm>
    </dsp:sp>
    <dsp:sp modelId="{22E5BDE9-2BFB-49CB-8AB0-B54DE403D886}">
      <dsp:nvSpPr>
        <dsp:cNvPr id="0" name=""/>
        <dsp:cNvSpPr/>
      </dsp:nvSpPr>
      <dsp:spPr>
        <a:xfrm rot="5400000">
          <a:off x="6774251" y="59677"/>
          <a:ext cx="1076563" cy="688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Tendré visualizaciones en vivo? 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O tableros de resumen semanales/mensuales, </a:t>
          </a:r>
          <a:r>
            <a:rPr lang="es-ES" sz="1600" kern="1200" dirty="0" err="1"/>
            <a:t>etc</a:t>
          </a:r>
          <a:r>
            <a:rPr lang="es-ES" sz="1600" kern="1200" dirty="0"/>
            <a:t>…?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¿Será posible que el modelo deje de funcionar bien a medida que pasa el tiempo?</a:t>
          </a:r>
        </a:p>
      </dsp:txBody>
      <dsp:txXfrm rot="-5400000">
        <a:off x="3871341" y="3015141"/>
        <a:ext cx="6829831" cy="971457"/>
      </dsp:txXfrm>
    </dsp:sp>
    <dsp:sp modelId="{CC669B69-643A-44F1-A64D-CDB034BAFBB4}">
      <dsp:nvSpPr>
        <dsp:cNvPr id="0" name=""/>
        <dsp:cNvSpPr/>
      </dsp:nvSpPr>
      <dsp:spPr>
        <a:xfrm>
          <a:off x="0" y="2828017"/>
          <a:ext cx="3871341" cy="1345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 dirty="0"/>
            <a:t>¿Cómo voy a evaluar si el modelo está rindiendo como se esperaba?</a:t>
          </a:r>
        </a:p>
      </dsp:txBody>
      <dsp:txXfrm>
        <a:off x="65692" y="2893709"/>
        <a:ext cx="3739957" cy="12143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19174-EC81-4B21-A1AB-B7C299E858BE}">
      <dsp:nvSpPr>
        <dsp:cNvPr id="0" name=""/>
        <dsp:cNvSpPr/>
      </dsp:nvSpPr>
      <dsp:spPr>
        <a:xfrm rot="5400000">
          <a:off x="6774251" y="-2766301"/>
          <a:ext cx="1076563" cy="688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¿Probaré con una pequeña cantidad de usuarios? ¿O todos?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kern="1200" dirty="0"/>
            <a:t>¿O simplemente veré como funciona en forma silenciosa?</a:t>
          </a:r>
        </a:p>
      </dsp:txBody>
      <dsp:txXfrm rot="-5400000">
        <a:off x="3871341" y="189162"/>
        <a:ext cx="6829831" cy="971457"/>
      </dsp:txXfrm>
    </dsp:sp>
    <dsp:sp modelId="{E1AE1EFA-3508-465A-ABFC-C1447B17513B}">
      <dsp:nvSpPr>
        <dsp:cNvPr id="0" name=""/>
        <dsp:cNvSpPr/>
      </dsp:nvSpPr>
      <dsp:spPr>
        <a:xfrm>
          <a:off x="0" y="2038"/>
          <a:ext cx="3871341" cy="1345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 dirty="0"/>
            <a:t>¿Cuál estrategia usaré para probar el sistema? </a:t>
          </a:r>
        </a:p>
      </dsp:txBody>
      <dsp:txXfrm>
        <a:off x="65692" y="67730"/>
        <a:ext cx="3739957" cy="1214319"/>
      </dsp:txXfrm>
    </dsp:sp>
    <dsp:sp modelId="{01B38966-80AD-4606-B867-11248E089210}">
      <dsp:nvSpPr>
        <dsp:cNvPr id="0" name=""/>
        <dsp:cNvSpPr/>
      </dsp:nvSpPr>
      <dsp:spPr>
        <a:xfrm rot="5400000">
          <a:off x="6774251" y="-1353312"/>
          <a:ext cx="1076563" cy="688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i="1" kern="1200" dirty="0"/>
            <a:t>¿CPU?, GPU? Máquina </a:t>
          </a:r>
          <a:r>
            <a:rPr lang="es-CL" sz="1600" i="1" kern="1200" dirty="0" err="1"/>
            <a:t>cloud</a:t>
          </a:r>
          <a:r>
            <a:rPr lang="es-CL" sz="1600" i="1" kern="1200" dirty="0"/>
            <a:t>? 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600" i="1" kern="1200" dirty="0"/>
            <a:t>¿Un </a:t>
          </a:r>
          <a:r>
            <a:rPr lang="es-CL" sz="1600" i="1" kern="1200" dirty="0" err="1"/>
            <a:t>cluster</a:t>
          </a:r>
          <a:r>
            <a:rPr lang="es-CL" sz="1600" i="1" kern="1200" dirty="0"/>
            <a:t>?</a:t>
          </a:r>
          <a:endParaRPr lang="es-CL" sz="1600" kern="1200" dirty="0"/>
        </a:p>
      </dsp:txBody>
      <dsp:txXfrm rot="-5400000">
        <a:off x="3871341" y="1602151"/>
        <a:ext cx="6829831" cy="971457"/>
      </dsp:txXfrm>
    </dsp:sp>
    <dsp:sp modelId="{799C5E8B-AF16-4557-98A9-D469ED345E38}">
      <dsp:nvSpPr>
        <dsp:cNvPr id="0" name=""/>
        <dsp:cNvSpPr/>
      </dsp:nvSpPr>
      <dsp:spPr>
        <a:xfrm>
          <a:off x="0" y="1415028"/>
          <a:ext cx="3871341" cy="1345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 dirty="0"/>
            <a:t>¿Cuántos recursos computacionales necesitaré para la correcta ejecución del modelo? </a:t>
          </a:r>
        </a:p>
      </dsp:txBody>
      <dsp:txXfrm>
        <a:off x="65692" y="1480720"/>
        <a:ext cx="3739957" cy="1214319"/>
      </dsp:txXfrm>
    </dsp:sp>
    <dsp:sp modelId="{162BD37D-9E23-4AA0-9B2E-236E8AF8E4BB}">
      <dsp:nvSpPr>
        <dsp:cNvPr id="0" name=""/>
        <dsp:cNvSpPr/>
      </dsp:nvSpPr>
      <dsp:spPr>
        <a:xfrm rot="5400000">
          <a:off x="6774251" y="59677"/>
          <a:ext cx="1076563" cy="688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i="0" kern="1200" dirty="0"/>
            <a:t>¿Saldrá alguien perjudicado si me equivoco?</a:t>
          </a:r>
          <a:endParaRPr lang="es-CL" sz="1600" i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¿Habrá algún tipo de sesgo social involucrado?</a:t>
          </a:r>
          <a:endParaRPr lang="es-CL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i="0" kern="1200" dirty="0"/>
            <a:t>¿Cuál será la pérdida para la institución si el modelo se equivoca?</a:t>
          </a:r>
          <a:endParaRPr lang="es-CL" sz="1600" i="0" kern="1200" dirty="0"/>
        </a:p>
      </dsp:txBody>
      <dsp:txXfrm rot="-5400000">
        <a:off x="3871341" y="3015141"/>
        <a:ext cx="6829831" cy="971457"/>
      </dsp:txXfrm>
    </dsp:sp>
    <dsp:sp modelId="{6357D0BC-C5C9-4378-8C5E-7B5C7FBA8898}">
      <dsp:nvSpPr>
        <dsp:cNvPr id="0" name=""/>
        <dsp:cNvSpPr/>
      </dsp:nvSpPr>
      <dsp:spPr>
        <a:xfrm>
          <a:off x="0" y="2828017"/>
          <a:ext cx="3871341" cy="13457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100" kern="1200" dirty="0"/>
            <a:t>¿Será necesario explicar el porqué de las predicciones? </a:t>
          </a:r>
        </a:p>
      </dsp:txBody>
      <dsp:txXfrm>
        <a:off x="65692" y="2893709"/>
        <a:ext cx="3739957" cy="12143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132B7-CC87-4A35-BFF0-9876786272A9}">
      <dsp:nvSpPr>
        <dsp:cNvPr id="0" name=""/>
        <dsp:cNvSpPr/>
      </dsp:nvSpPr>
      <dsp:spPr>
        <a:xfrm>
          <a:off x="4043" y="53395"/>
          <a:ext cx="2431139" cy="6319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Continuous</a:t>
          </a:r>
          <a:r>
            <a:rPr lang="es-ES" sz="1800" kern="1200" dirty="0"/>
            <a:t> </a:t>
          </a:r>
          <a:r>
            <a:rPr lang="es-ES" sz="1800" kern="1200" dirty="0" err="1"/>
            <a:t>Integration</a:t>
          </a:r>
          <a:r>
            <a:rPr lang="es-ES" sz="1800" kern="1200" dirty="0"/>
            <a:t> (CI)</a:t>
          </a:r>
          <a:endParaRPr lang="es-CL" sz="1800" kern="1200" dirty="0"/>
        </a:p>
      </dsp:txBody>
      <dsp:txXfrm>
        <a:off x="4043" y="53395"/>
        <a:ext cx="2431139" cy="631913"/>
      </dsp:txXfrm>
    </dsp:sp>
    <dsp:sp modelId="{55CDC797-F652-49E9-83E5-EA4FEF7D332E}">
      <dsp:nvSpPr>
        <dsp:cNvPr id="0" name=""/>
        <dsp:cNvSpPr/>
      </dsp:nvSpPr>
      <dsp:spPr>
        <a:xfrm>
          <a:off x="4043" y="685309"/>
          <a:ext cx="2431139" cy="2174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Testear código de procesamiento de datos, de entrenamiento del modelo y del despliegue (a través de test unitarios por ejemplo).</a:t>
          </a:r>
          <a:endParaRPr lang="es-CL" sz="1800" kern="1200" dirty="0"/>
        </a:p>
      </dsp:txBody>
      <dsp:txXfrm>
        <a:off x="4043" y="685309"/>
        <a:ext cx="2431139" cy="2174039"/>
      </dsp:txXfrm>
    </dsp:sp>
    <dsp:sp modelId="{FE6BE25D-3207-45C6-AA51-9349FA018CBD}">
      <dsp:nvSpPr>
        <dsp:cNvPr id="0" name=""/>
        <dsp:cNvSpPr/>
      </dsp:nvSpPr>
      <dsp:spPr>
        <a:xfrm>
          <a:off x="2775542" y="53395"/>
          <a:ext cx="2431139" cy="6319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Continuous</a:t>
          </a:r>
          <a:r>
            <a:rPr lang="es-ES" sz="1800" kern="1200" dirty="0"/>
            <a:t> </a:t>
          </a:r>
          <a:r>
            <a:rPr lang="es-ES" sz="1800" kern="1200" dirty="0" err="1"/>
            <a:t>Delivery</a:t>
          </a:r>
          <a:r>
            <a:rPr lang="es-ES" sz="1800" kern="1200" dirty="0"/>
            <a:t> (CD):</a:t>
          </a:r>
          <a:endParaRPr lang="es-CL" sz="1800" kern="1200" dirty="0"/>
        </a:p>
      </dsp:txBody>
      <dsp:txXfrm>
        <a:off x="2775542" y="53395"/>
        <a:ext cx="2431139" cy="631913"/>
      </dsp:txXfrm>
    </dsp:sp>
    <dsp:sp modelId="{9009B9A3-59D8-4FD1-8AA6-8001BA4AD7E8}">
      <dsp:nvSpPr>
        <dsp:cNvPr id="0" name=""/>
        <dsp:cNvSpPr/>
      </dsp:nvSpPr>
      <dsp:spPr>
        <a:xfrm>
          <a:off x="2775542" y="685309"/>
          <a:ext cx="2431139" cy="2174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/>
            <a:t>Despliegue automático de modelos.</a:t>
          </a:r>
          <a:endParaRPr lang="es-CL" sz="1800" kern="1200"/>
        </a:p>
      </dsp:txBody>
      <dsp:txXfrm>
        <a:off x="2775542" y="685309"/>
        <a:ext cx="2431139" cy="2174039"/>
      </dsp:txXfrm>
    </dsp:sp>
    <dsp:sp modelId="{72455E13-950A-416C-96BD-922A0C2D2FFF}">
      <dsp:nvSpPr>
        <dsp:cNvPr id="0" name=""/>
        <dsp:cNvSpPr/>
      </dsp:nvSpPr>
      <dsp:spPr>
        <a:xfrm>
          <a:off x="5547042" y="53395"/>
          <a:ext cx="2431139" cy="6319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Continuous</a:t>
          </a:r>
          <a:r>
            <a:rPr lang="es-ES" sz="1800" kern="1200" dirty="0"/>
            <a:t> </a:t>
          </a:r>
          <a:r>
            <a:rPr lang="es-ES" sz="1800" kern="1200" dirty="0" err="1"/>
            <a:t>Monitoring</a:t>
          </a:r>
          <a:r>
            <a:rPr lang="es-ES" sz="1800" kern="1200" dirty="0"/>
            <a:t> (CM):</a:t>
          </a:r>
          <a:endParaRPr lang="es-CL" sz="1800" kern="1200" dirty="0"/>
        </a:p>
      </dsp:txBody>
      <dsp:txXfrm>
        <a:off x="5547042" y="53395"/>
        <a:ext cx="2431139" cy="631913"/>
      </dsp:txXfrm>
    </dsp:sp>
    <dsp:sp modelId="{E623A250-144A-49FA-A460-D2896A00766F}">
      <dsp:nvSpPr>
        <dsp:cNvPr id="0" name=""/>
        <dsp:cNvSpPr/>
      </dsp:nvSpPr>
      <dsp:spPr>
        <a:xfrm>
          <a:off x="5547042" y="685309"/>
          <a:ext cx="2431139" cy="2174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/>
            <a:t>Monitoreo de datos de entrada y predicciones en búsqueda de posibles disminuciones de rendimiento.</a:t>
          </a:r>
          <a:endParaRPr lang="es-CL" sz="1800" kern="1200"/>
        </a:p>
      </dsp:txBody>
      <dsp:txXfrm>
        <a:off x="5547042" y="685309"/>
        <a:ext cx="2431139" cy="2174039"/>
      </dsp:txXfrm>
    </dsp:sp>
    <dsp:sp modelId="{166930D7-34F3-443C-9E99-D9DB434D5BA3}">
      <dsp:nvSpPr>
        <dsp:cNvPr id="0" name=""/>
        <dsp:cNvSpPr/>
      </dsp:nvSpPr>
      <dsp:spPr>
        <a:xfrm>
          <a:off x="8318541" y="53395"/>
          <a:ext cx="2431139" cy="6319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Continuous</a:t>
          </a:r>
          <a:r>
            <a:rPr lang="es-ES" sz="1800" kern="1200" dirty="0"/>
            <a:t> Training (CT):</a:t>
          </a:r>
          <a:endParaRPr lang="es-CL" sz="1800" kern="1200" dirty="0"/>
        </a:p>
      </dsp:txBody>
      <dsp:txXfrm>
        <a:off x="8318541" y="53395"/>
        <a:ext cx="2431139" cy="631913"/>
      </dsp:txXfrm>
    </dsp:sp>
    <dsp:sp modelId="{4B69E1DD-14DD-4E33-BF2C-ECFFDCA455B8}">
      <dsp:nvSpPr>
        <dsp:cNvPr id="0" name=""/>
        <dsp:cNvSpPr/>
      </dsp:nvSpPr>
      <dsp:spPr>
        <a:xfrm>
          <a:off x="8318541" y="685309"/>
          <a:ext cx="2431139" cy="21740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/>
            <a:t>Re-entrenar el modelo automáticamente cuándo se detectan problemas en este.</a:t>
          </a:r>
          <a:endParaRPr lang="es-CL" sz="1800" kern="1200"/>
        </a:p>
      </dsp:txBody>
      <dsp:txXfrm>
        <a:off x="8318541" y="685309"/>
        <a:ext cx="2431139" cy="2174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E6252-FFEA-4E01-8704-F482130DC7BE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4B8E6-23C9-408B-B2F2-26F114241F7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707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4B8E6-23C9-408B-B2F2-26F114241F7D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729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924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396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8106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953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8645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559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1856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939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068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674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s-CL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1133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9EEB975-E94F-416B-84F5-D75BF0D57BCF}" type="datetimeFigureOut">
              <a:rPr lang="es-CL" smtClean="0"/>
              <a:t>03-07-2023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CF2E34A-6F48-444F-B608-91BF68A3831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319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kedro.org/en/stable/index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D84BB-9961-2F1F-4855-1556280B0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ML </a:t>
            </a:r>
            <a:r>
              <a:rPr lang="es-ES" dirty="0" err="1">
                <a:solidFill>
                  <a:schemeClr val="tx1"/>
                </a:solidFill>
              </a:rPr>
              <a:t>Engineering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585C91-C0C3-1935-1CAD-B7F9E402E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L" dirty="0">
                <a:solidFill>
                  <a:schemeClr val="tx1"/>
                </a:solidFill>
              </a:rPr>
              <a:t>Pablo Badilla</a:t>
            </a:r>
          </a:p>
          <a:p>
            <a:r>
              <a:rPr lang="es-CL" sz="1800" dirty="0">
                <a:solidFill>
                  <a:schemeClr val="tx1"/>
                </a:solidFill>
              </a:rPr>
              <a:t>ML </a:t>
            </a:r>
            <a:r>
              <a:rPr lang="es-CL" sz="1800" dirty="0" err="1">
                <a:solidFill>
                  <a:schemeClr val="tx1"/>
                </a:solidFill>
              </a:rPr>
              <a:t>Engineer</a:t>
            </a:r>
            <a:endParaRPr lang="es-CL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0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9338C-FDFC-62AB-F2CF-11356F7F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Puesta en producción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71D956-377F-1126-E6EB-2337A0FD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 anterior nos hace pensar que pasar a producción un modelo es mucho más que solo desarrollarlo en un notebook.</a:t>
            </a:r>
          </a:p>
          <a:p>
            <a:endParaRPr lang="es-ES" dirty="0"/>
          </a:p>
          <a:p>
            <a:r>
              <a:rPr lang="es-ES" dirty="0"/>
              <a:t>En general, la industria ha avanzado hacia el siguiente concepto.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0466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1E020-BB84-5A7A-D838-BF01D693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basados en Machine </a:t>
            </a:r>
            <a:r>
              <a:rPr lang="es-ES" dirty="0" err="1"/>
              <a:t>Learning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68CF4F-5B47-419D-5D55-D12AC8E78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i="1" dirty="0"/>
              <a:t>sistema</a:t>
            </a:r>
            <a:r>
              <a:rPr lang="es-ES" dirty="0"/>
              <a:t> basado en modelos de Machine </a:t>
            </a:r>
            <a:r>
              <a:rPr lang="es-ES" dirty="0" err="1"/>
              <a:t>Learning</a:t>
            </a:r>
            <a:r>
              <a:rPr lang="es-ES" dirty="0"/>
              <a:t> es un </a:t>
            </a:r>
            <a:r>
              <a:rPr lang="es-ES" i="1" dirty="0"/>
              <a:t>sistema</a:t>
            </a:r>
            <a:r>
              <a:rPr lang="es-ES" dirty="0"/>
              <a:t> que utiliza modelos de Machine </a:t>
            </a:r>
            <a:r>
              <a:rPr lang="es-ES" dirty="0" err="1"/>
              <a:t>Learning</a:t>
            </a:r>
            <a:r>
              <a:rPr lang="es-ES" dirty="0"/>
              <a:t> para realizar tareas específicas, tomar decisiones o hacer predicciones. </a:t>
            </a:r>
          </a:p>
        </p:txBody>
      </p:sp>
    </p:spTree>
    <p:extLst>
      <p:ext uri="{BB962C8B-B14F-4D97-AF65-F5344CB8AC3E}">
        <p14:creationId xmlns:p14="http://schemas.microsoft.com/office/powerpoint/2010/main" val="127537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68CF4F-5B47-419D-5D55-D12AC8E78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i="1" dirty="0"/>
              <a:t>sistema</a:t>
            </a:r>
            <a:r>
              <a:rPr lang="es-ES" dirty="0"/>
              <a:t> basado en modelos de Machine </a:t>
            </a:r>
            <a:r>
              <a:rPr lang="es-ES" dirty="0" err="1"/>
              <a:t>Learning</a:t>
            </a:r>
            <a:r>
              <a:rPr lang="es-ES" dirty="0"/>
              <a:t> es un </a:t>
            </a:r>
            <a:r>
              <a:rPr lang="es-ES" i="1" dirty="0"/>
              <a:t>sistema</a:t>
            </a:r>
            <a:r>
              <a:rPr lang="es-ES" dirty="0"/>
              <a:t> que utiliza modelos de Machine </a:t>
            </a:r>
            <a:r>
              <a:rPr lang="es-ES" dirty="0" err="1"/>
              <a:t>Learning</a:t>
            </a:r>
            <a:r>
              <a:rPr lang="es-ES" dirty="0"/>
              <a:t> para realizar tareas específicas, tomar decisiones o hacer predicciones. </a:t>
            </a:r>
          </a:p>
          <a:p>
            <a:endParaRPr lang="es-ES" dirty="0"/>
          </a:p>
          <a:p>
            <a:r>
              <a:rPr lang="es-ES" dirty="0"/>
              <a:t>Pero…</a:t>
            </a:r>
          </a:p>
          <a:p>
            <a:pPr algn="ctr"/>
            <a:r>
              <a:rPr lang="es-ES" dirty="0"/>
              <a:t>¿Por qué sistema?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42EA462-A740-F9A4-2F41-8A7F4F31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s-ES" dirty="0"/>
              <a:t>Sistemas basados en Machine </a:t>
            </a:r>
            <a:r>
              <a:rPr lang="es-ES" dirty="0" err="1"/>
              <a:t>Learning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44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68CF4F-5B47-419D-5D55-D12AC8E78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i="1" dirty="0"/>
              <a:t>sistema</a:t>
            </a:r>
            <a:r>
              <a:rPr lang="es-ES" dirty="0"/>
              <a:t> basado en modelos de Machine </a:t>
            </a:r>
            <a:r>
              <a:rPr lang="es-ES" dirty="0" err="1"/>
              <a:t>Learning</a:t>
            </a:r>
            <a:r>
              <a:rPr lang="es-ES" dirty="0"/>
              <a:t> es un </a:t>
            </a:r>
            <a:r>
              <a:rPr lang="es-ES" i="1" dirty="0"/>
              <a:t>sistema</a:t>
            </a:r>
            <a:r>
              <a:rPr lang="es-ES" dirty="0"/>
              <a:t> que utiliza modelos de Machine </a:t>
            </a:r>
            <a:r>
              <a:rPr lang="es-ES" dirty="0" err="1"/>
              <a:t>Learning</a:t>
            </a:r>
            <a:r>
              <a:rPr lang="es-ES" dirty="0"/>
              <a:t> para realizar tareas específicas, tomar decisiones o hacer predicciones. </a:t>
            </a:r>
          </a:p>
          <a:p>
            <a:endParaRPr lang="es-ES" dirty="0"/>
          </a:p>
          <a:p>
            <a:r>
              <a:rPr lang="es-ES" dirty="0"/>
              <a:t>Pero…</a:t>
            </a:r>
          </a:p>
          <a:p>
            <a:pPr algn="ctr"/>
            <a:r>
              <a:rPr lang="es-ES" dirty="0"/>
              <a:t>¿Por qué sistema?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92C7C9-139E-7BE1-7626-0EDD8FAB8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84" y="4629150"/>
            <a:ext cx="9863515" cy="197098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825CAE0-FEB8-52BC-33DB-B2209F71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s-ES" dirty="0"/>
              <a:t>Sistemas basados en Machine </a:t>
            </a:r>
            <a:r>
              <a:rPr lang="es-ES" dirty="0" err="1"/>
              <a:t>Learning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44336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29DB444-3A33-ADCD-A9F1-829E52D3E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Sistemas basados en Machine </a:t>
            </a:r>
            <a:r>
              <a:rPr lang="es-ES" sz="3700" dirty="0" err="1">
                <a:solidFill>
                  <a:srgbClr val="FFFFFF"/>
                </a:solidFill>
              </a:rPr>
              <a:t>Learning</a:t>
            </a:r>
            <a:endParaRPr lang="es-CL" sz="37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68CF4F-5B47-419D-5D55-D12AC8E78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2"/>
            <a:ext cx="3401568" cy="4161237"/>
          </a:xfrm>
        </p:spPr>
        <p:txBody>
          <a:bodyPr>
            <a:normAutofit/>
          </a:bodyPr>
          <a:lstStyle/>
          <a:p>
            <a:endParaRPr lang="es-ES" sz="1700" dirty="0"/>
          </a:p>
          <a:p>
            <a:r>
              <a:rPr lang="es-ES" sz="1700" dirty="0">
                <a:solidFill>
                  <a:schemeClr val="bg1"/>
                </a:solidFill>
              </a:rPr>
              <a:t>¿Por qué sistema?</a:t>
            </a:r>
          </a:p>
          <a:p>
            <a:endParaRPr lang="es-ES" sz="1700" dirty="0">
              <a:solidFill>
                <a:schemeClr val="bg1"/>
              </a:solidFill>
            </a:endParaRPr>
          </a:p>
          <a:p>
            <a:r>
              <a:rPr lang="es-ES" sz="1700" dirty="0">
                <a:solidFill>
                  <a:schemeClr val="bg1"/>
                </a:solidFill>
              </a:rPr>
              <a:t>Es “</a:t>
            </a:r>
            <a:r>
              <a:rPr lang="es-ES" sz="1700" i="1" dirty="0">
                <a:solidFill>
                  <a:schemeClr val="bg1"/>
                </a:solidFill>
              </a:rPr>
              <a:t>sistema</a:t>
            </a:r>
            <a:r>
              <a:rPr lang="es-ES" sz="1700" dirty="0">
                <a:solidFill>
                  <a:schemeClr val="bg1"/>
                </a:solidFill>
              </a:rPr>
              <a:t>” ya que no solo se consideran los modelos desarrollados, sino que además los requisitos de negocio, datos, infraestructura, despliegue, monitoreo, </a:t>
            </a:r>
            <a:r>
              <a:rPr lang="es-ES" sz="1700" dirty="0" err="1">
                <a:solidFill>
                  <a:schemeClr val="bg1"/>
                </a:solidFill>
              </a:rPr>
              <a:t>etc</a:t>
            </a:r>
            <a:r>
              <a:rPr lang="es-ES" sz="1700" dirty="0">
                <a:solidFill>
                  <a:schemeClr val="bg1"/>
                </a:solidFill>
              </a:rPr>
              <a:t>…</a:t>
            </a:r>
          </a:p>
          <a:p>
            <a:r>
              <a:rPr lang="es-ES" sz="1700" dirty="0">
                <a:solidFill>
                  <a:schemeClr val="bg1"/>
                </a:solidFill>
              </a:rPr>
              <a:t>Es decir, se utiliza un enfoque holístico (de todas las partes) al momento de desarrollar soluciones basadas en ML.</a:t>
            </a:r>
            <a:endParaRPr lang="es-CL" sz="1700" dirty="0">
              <a:solidFill>
                <a:schemeClr val="bg1"/>
              </a:solidFill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656FAC1A-17B8-C779-5504-E5826D98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72" y="1053059"/>
            <a:ext cx="6338936" cy="475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09C01-DC8E-AE96-B902-92BCCCDA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Machine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176BB-56C3-7D2D-8D0C-AFA791463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83" y="2011680"/>
            <a:ext cx="10072130" cy="3766185"/>
          </a:xfrm>
        </p:spPr>
        <p:txBody>
          <a:bodyPr anchor="ctr"/>
          <a:lstStyle/>
          <a:p>
            <a:pPr algn="ctr"/>
            <a:r>
              <a:rPr lang="es-ES" dirty="0"/>
              <a:t>Es el uso de principios, herramientas y técnicas de Machine </a:t>
            </a:r>
            <a:r>
              <a:rPr lang="es-ES" dirty="0" err="1"/>
              <a:t>Learning</a:t>
            </a:r>
            <a:r>
              <a:rPr lang="es-ES" dirty="0"/>
              <a:t> y Desarrollo de Software para diseñar y construir sistemas computacionales complejos.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MLE incluye cualquier actividad que permite que algoritmos de Machine </a:t>
            </a:r>
            <a:r>
              <a:rPr lang="es-ES" dirty="0" err="1"/>
              <a:t>Learning</a:t>
            </a:r>
            <a:r>
              <a:rPr lang="es-ES" dirty="0"/>
              <a:t> sean implementados como parte de un sistema de producción efectivo.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A15CBF-3F4F-F2CE-A170-F29AC19C3AB6}"/>
              </a:ext>
            </a:extLst>
          </p:cNvPr>
          <p:cNvSpPr txBox="1"/>
          <p:nvPr/>
        </p:nvSpPr>
        <p:spPr>
          <a:xfrm>
            <a:off x="3048556" y="5889096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Machine Learning Engineering, Andriy </a:t>
            </a:r>
            <a:r>
              <a:rPr lang="en-US" sz="18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Burkov</a:t>
            </a:r>
            <a:r>
              <a:rPr lang="en-US" sz="18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, 2020, </a:t>
            </a:r>
            <a:r>
              <a:rPr lang="en-US" sz="18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Página</a:t>
            </a:r>
            <a:r>
              <a:rPr lang="en-US" sz="18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15.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5029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91296-2EDF-99DE-832B-36D50645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vida de un proyecto de ML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CE3A28-18D5-3BC7-2DDE-AC32F763F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2089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6A915-C9B5-5CEF-5AC9-9EB081E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vida de un proyecto de ML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B08B46-3C69-16A1-684B-775CF078D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32500" lnSpcReduction="20000"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sz="5500" dirty="0">
                <a:solidFill>
                  <a:schemeClr val="bg1"/>
                </a:solidFill>
              </a:rPr>
              <a:t>La siguiente figura muestra los pasos habituales en un ciclo de desarrollo de un proyecto de ML con </a:t>
            </a:r>
            <a:r>
              <a:rPr lang="es-ES" sz="5500" dirty="0" err="1">
                <a:solidFill>
                  <a:schemeClr val="bg1"/>
                </a:solidFill>
              </a:rPr>
              <a:t>MLOps</a:t>
            </a:r>
            <a:r>
              <a:rPr lang="es-ES" sz="5500" dirty="0">
                <a:solidFill>
                  <a:schemeClr val="bg1"/>
                </a:solidFill>
              </a:rPr>
              <a:t>.</a:t>
            </a:r>
          </a:p>
          <a:p>
            <a:endParaRPr lang="es-ES" sz="5500" dirty="0">
              <a:solidFill>
                <a:schemeClr val="bg1"/>
              </a:solidFill>
            </a:endParaRPr>
          </a:p>
          <a:p>
            <a:r>
              <a:rPr lang="es-ES" sz="5500" dirty="0">
                <a:solidFill>
                  <a:schemeClr val="bg1"/>
                </a:solidFill>
              </a:rPr>
              <a:t>Es importante pensar el desarrollo de sistemas de ML como un todo, en donde cada participante</a:t>
            </a:r>
            <a:r>
              <a:rPr lang="es-CL" sz="5500" dirty="0">
                <a:solidFill>
                  <a:schemeClr val="bg1"/>
                </a:solidFill>
              </a:rPr>
              <a:t> (en cursivas) tiene un rol determinado que cumplir.</a:t>
            </a:r>
            <a:endParaRPr lang="es-ES" sz="5500" dirty="0">
              <a:solidFill>
                <a:schemeClr val="bg1"/>
              </a:solidFill>
            </a:endParaRPr>
          </a:p>
        </p:txBody>
      </p:sp>
      <p:pic>
        <p:nvPicPr>
          <p:cNvPr id="7" name="Google Shape;166;p24">
            <a:extLst>
              <a:ext uri="{FF2B5EF4-FFF2-40B4-BE49-F238E27FC236}">
                <a16:creationId xmlns:a16="http://schemas.microsoft.com/office/drawing/2014/main" id="{D304F32E-D7F5-7DCE-7111-CE41AD4D74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59920"/>
            <a:ext cx="7494324" cy="3538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4D3CD681-C333-4A01-5EEC-190804EBAA22}"/>
              </a:ext>
            </a:extLst>
          </p:cNvPr>
          <p:cNvSpPr txBox="1"/>
          <p:nvPr/>
        </p:nvSpPr>
        <p:spPr>
          <a:xfrm>
            <a:off x="265814" y="5621079"/>
            <a:ext cx="7494324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Ciclo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vida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un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proyecto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ML.</a:t>
            </a:r>
            <a:endParaRPr sz="1600" dirty="0">
              <a:solidFill>
                <a:srgbClr val="3A3837"/>
              </a:solidFill>
              <a:latin typeface="+mj-lt"/>
              <a:ea typeface="Overpass Thin"/>
              <a:cs typeface="Overpass Thin"/>
              <a:sym typeface="Overpass Th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Fuente: Machine Learning Engineering, Andriy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Burkov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, 2020,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Página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17.</a:t>
            </a:r>
            <a:endParaRPr sz="3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421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6A915-C9B5-5CEF-5AC9-9EB081E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vida de un proyecto de ML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B08B46-3C69-16A1-684B-775CF078D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2735333"/>
            <a:ext cx="3398520" cy="3126987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1. Entendimiento del problema y de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Definir los objetivos del negocio.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Traducir el objetivo de negocio a un problema de 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Explorar fuentes de datos y etiquetas disponibles.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Evaluar la factibilidad del proyecto.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Crear pruebas de concepto (POC).</a:t>
            </a:r>
          </a:p>
        </p:txBody>
      </p:sp>
      <p:pic>
        <p:nvPicPr>
          <p:cNvPr id="7" name="Google Shape;166;p24">
            <a:extLst>
              <a:ext uri="{FF2B5EF4-FFF2-40B4-BE49-F238E27FC236}">
                <a16:creationId xmlns:a16="http://schemas.microsoft.com/office/drawing/2014/main" id="{D304F32E-D7F5-7DCE-7111-CE41AD4D74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59920"/>
            <a:ext cx="7494324" cy="3538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4D3CD681-C333-4A01-5EEC-190804EBAA22}"/>
              </a:ext>
            </a:extLst>
          </p:cNvPr>
          <p:cNvSpPr txBox="1"/>
          <p:nvPr/>
        </p:nvSpPr>
        <p:spPr>
          <a:xfrm>
            <a:off x="265814" y="5621079"/>
            <a:ext cx="7494324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Ciclo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vida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un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proyecto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ML.</a:t>
            </a:r>
            <a:endParaRPr sz="1600" dirty="0">
              <a:solidFill>
                <a:srgbClr val="3A3837"/>
              </a:solidFill>
              <a:latin typeface="+mj-lt"/>
              <a:ea typeface="Overpass Thin"/>
              <a:cs typeface="Overpass Thin"/>
              <a:sym typeface="Overpass Th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Fuente: Machine Learning Engineering, Andriy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Burkov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, 2020,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Página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17.</a:t>
            </a:r>
            <a:endParaRPr sz="3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8;p25">
            <a:extLst>
              <a:ext uri="{FF2B5EF4-FFF2-40B4-BE49-F238E27FC236}">
                <a16:creationId xmlns:a16="http://schemas.microsoft.com/office/drawing/2014/main" id="{AE0295AC-7812-1A16-54FF-9FABC2F99788}"/>
              </a:ext>
            </a:extLst>
          </p:cNvPr>
          <p:cNvSpPr/>
          <p:nvPr/>
        </p:nvSpPr>
        <p:spPr>
          <a:xfrm rot="16200000">
            <a:off x="280348" y="1359551"/>
            <a:ext cx="1789104" cy="2349794"/>
          </a:xfrm>
          <a:prstGeom prst="rect">
            <a:avLst/>
          </a:prstGeom>
          <a:noFill/>
          <a:ln w="76200" cap="flat" cmpd="sng">
            <a:solidFill>
              <a:srgbClr val="F3B03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7375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6A915-C9B5-5CEF-5AC9-9EB081E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vida de un proyecto de ML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B08B46-3C69-16A1-684B-775CF078D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2723993"/>
            <a:ext cx="3650204" cy="3126987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2.- Data y </a:t>
            </a:r>
            <a:r>
              <a:rPr lang="es-ES" dirty="0" err="1">
                <a:solidFill>
                  <a:schemeClr val="bg1"/>
                </a:solidFill>
              </a:rPr>
              <a:t>Feature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Engineering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Ingesta y exploración de datos.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Análisis Exploratorio de Datos (EDA).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Análisis </a:t>
            </a:r>
            <a:r>
              <a:rPr lang="es-ES" sz="1400" dirty="0" err="1">
                <a:solidFill>
                  <a:schemeClr val="bg1"/>
                </a:solidFill>
              </a:rPr>
              <a:t>univariado</a:t>
            </a:r>
            <a:r>
              <a:rPr lang="es-E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Análisis bivariado y multivariado.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Análisis de </a:t>
            </a:r>
            <a:r>
              <a:rPr lang="es-ES" sz="1400" dirty="0" err="1">
                <a:solidFill>
                  <a:schemeClr val="bg1"/>
                </a:solidFill>
              </a:rPr>
              <a:t>outliers</a:t>
            </a:r>
            <a:r>
              <a:rPr lang="es-ES" sz="1400" dirty="0">
                <a:solidFill>
                  <a:schemeClr val="bg1"/>
                </a:solidFill>
              </a:rPr>
              <a:t>, duplicados y nulos.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Data </a:t>
            </a:r>
            <a:r>
              <a:rPr lang="es-ES" sz="1600" dirty="0" err="1">
                <a:solidFill>
                  <a:schemeClr val="bg1"/>
                </a:solidFill>
              </a:rPr>
              <a:t>wrangling</a:t>
            </a:r>
            <a:r>
              <a:rPr lang="es-ES" sz="1600" dirty="0">
                <a:solidFill>
                  <a:schemeClr val="bg1"/>
                </a:solidFill>
              </a:rPr>
              <a:t>: Limpieza de nulos, duplicados y </a:t>
            </a:r>
            <a:r>
              <a:rPr lang="es-ES" sz="1600" dirty="0" err="1">
                <a:solidFill>
                  <a:schemeClr val="bg1"/>
                </a:solidFill>
              </a:rPr>
              <a:t>outliers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Exploración del balance de clases.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/>
                </a:solidFill>
              </a:rPr>
              <a:t>Feature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Engineering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Muestreo de datos en </a:t>
            </a:r>
            <a:r>
              <a:rPr lang="es-ES" sz="1600" dirty="0" err="1">
                <a:solidFill>
                  <a:schemeClr val="bg1"/>
                </a:solidFill>
              </a:rPr>
              <a:t>train</a:t>
            </a:r>
            <a:r>
              <a:rPr lang="es-ES" sz="1600" dirty="0">
                <a:solidFill>
                  <a:schemeClr val="bg1"/>
                </a:solidFill>
              </a:rPr>
              <a:t>-val-test.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Google Shape;166;p24">
            <a:extLst>
              <a:ext uri="{FF2B5EF4-FFF2-40B4-BE49-F238E27FC236}">
                <a16:creationId xmlns:a16="http://schemas.microsoft.com/office/drawing/2014/main" id="{D304F32E-D7F5-7DCE-7111-CE41AD4D74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59920"/>
            <a:ext cx="7494324" cy="3538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4D3CD681-C333-4A01-5EEC-190804EBAA22}"/>
              </a:ext>
            </a:extLst>
          </p:cNvPr>
          <p:cNvSpPr txBox="1"/>
          <p:nvPr/>
        </p:nvSpPr>
        <p:spPr>
          <a:xfrm>
            <a:off x="265814" y="5621079"/>
            <a:ext cx="7494324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Ciclo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vida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un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proyecto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ML.</a:t>
            </a:r>
            <a:endParaRPr sz="1600" dirty="0">
              <a:solidFill>
                <a:srgbClr val="3A3837"/>
              </a:solidFill>
              <a:latin typeface="+mj-lt"/>
              <a:ea typeface="Overpass Thin"/>
              <a:cs typeface="Overpass Thin"/>
              <a:sym typeface="Overpass Th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Fuente: Machine Learning Engineering, Andriy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Burkov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, 2020,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Página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17.</a:t>
            </a:r>
            <a:endParaRPr sz="3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8;p25">
            <a:extLst>
              <a:ext uri="{FF2B5EF4-FFF2-40B4-BE49-F238E27FC236}">
                <a16:creationId xmlns:a16="http://schemas.microsoft.com/office/drawing/2014/main" id="{AE0295AC-7812-1A16-54FF-9FABC2F99788}"/>
              </a:ext>
            </a:extLst>
          </p:cNvPr>
          <p:cNvSpPr/>
          <p:nvPr/>
        </p:nvSpPr>
        <p:spPr>
          <a:xfrm rot="16200000">
            <a:off x="2627308" y="1359551"/>
            <a:ext cx="1789104" cy="2349794"/>
          </a:xfrm>
          <a:prstGeom prst="rect">
            <a:avLst/>
          </a:prstGeom>
          <a:noFill/>
          <a:ln w="76200" cap="flat" cmpd="sng">
            <a:solidFill>
              <a:srgbClr val="F3B03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8112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7CD5E-3553-5E61-6673-73057350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EBD2F3-27A0-DE62-93F5-E63B0C6E6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Puesta en producción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Ciclo de vida de un proyecto de Machine </a:t>
            </a:r>
            <a:r>
              <a:rPr lang="es-ES" dirty="0" err="1"/>
              <a:t>Learning</a:t>
            </a:r>
            <a:r>
              <a:rPr lang="es-E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3 Niveles de un Proyecto Basado en ML.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MLOps</a:t>
            </a:r>
            <a:r>
              <a:rPr lang="es-ES" dirty="0"/>
              <a:t> y sus principios.</a:t>
            </a:r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2127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6A915-C9B5-5CEF-5AC9-9EB081E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vida de un proyecto de ML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B08B46-3C69-16A1-684B-775CF078D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2723993"/>
            <a:ext cx="3743298" cy="3126987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3.- Definición y entrenamiento del modelo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Definir las métricas de evaluación del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Imputar, aumentar, balancear y estandarizar datos de entrenamiento (ojalá en pipelines).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Entrenar modelos </a:t>
            </a:r>
            <a:r>
              <a:rPr lang="es-ES" sz="1600" dirty="0" err="1">
                <a:solidFill>
                  <a:schemeClr val="bg1"/>
                </a:solidFill>
              </a:rPr>
              <a:t>dummies</a:t>
            </a:r>
            <a:r>
              <a:rPr lang="es-ES" sz="1600" dirty="0">
                <a:solidFill>
                  <a:schemeClr val="bg1"/>
                </a:solidFill>
              </a:rPr>
              <a:t> y </a:t>
            </a:r>
            <a:r>
              <a:rPr lang="es-ES" sz="1600" dirty="0" err="1">
                <a:solidFill>
                  <a:schemeClr val="bg1"/>
                </a:solidFill>
              </a:rPr>
              <a:t>baselines</a:t>
            </a:r>
            <a:r>
              <a:rPr lang="es-ES" sz="1600" dirty="0">
                <a:solidFill>
                  <a:schemeClr val="bg1"/>
                </a:solidFill>
              </a:rPr>
              <a:t> evaluando con el </a:t>
            </a:r>
            <a:r>
              <a:rPr lang="es-ES" sz="1600" i="1" dirty="0" err="1">
                <a:solidFill>
                  <a:schemeClr val="bg1"/>
                </a:solidFill>
              </a:rPr>
              <a:t>validation</a:t>
            </a:r>
            <a:r>
              <a:rPr lang="es-ES" sz="1600" i="1" dirty="0">
                <a:solidFill>
                  <a:schemeClr val="bg1"/>
                </a:solidFill>
              </a:rPr>
              <a:t>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Mejorar el </a:t>
            </a:r>
            <a:r>
              <a:rPr lang="es-ES" sz="1600" dirty="0" err="1">
                <a:solidFill>
                  <a:schemeClr val="bg1"/>
                </a:solidFill>
              </a:rPr>
              <a:t>baseline</a:t>
            </a:r>
            <a:r>
              <a:rPr lang="es-ES" sz="1600" dirty="0">
                <a:solidFill>
                  <a:schemeClr val="bg1"/>
                </a:solidFill>
              </a:rPr>
              <a:t> a través la optimización de </a:t>
            </a:r>
            <a:r>
              <a:rPr lang="es-ES" sz="1600" dirty="0" err="1">
                <a:solidFill>
                  <a:schemeClr val="bg1"/>
                </a:solidFill>
              </a:rPr>
              <a:t>hiperparámetros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Google Shape;166;p24">
            <a:extLst>
              <a:ext uri="{FF2B5EF4-FFF2-40B4-BE49-F238E27FC236}">
                <a16:creationId xmlns:a16="http://schemas.microsoft.com/office/drawing/2014/main" id="{D304F32E-D7F5-7DCE-7111-CE41AD4D74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59920"/>
            <a:ext cx="7494324" cy="3538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4D3CD681-C333-4A01-5EEC-190804EBAA22}"/>
              </a:ext>
            </a:extLst>
          </p:cNvPr>
          <p:cNvSpPr txBox="1"/>
          <p:nvPr/>
        </p:nvSpPr>
        <p:spPr>
          <a:xfrm>
            <a:off x="265814" y="5621079"/>
            <a:ext cx="7494324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Ciclo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vida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un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proyecto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ML.</a:t>
            </a:r>
            <a:endParaRPr sz="1600" dirty="0">
              <a:solidFill>
                <a:srgbClr val="3A3837"/>
              </a:solidFill>
              <a:latin typeface="+mj-lt"/>
              <a:ea typeface="Overpass Thin"/>
              <a:cs typeface="Overpass Thin"/>
              <a:sym typeface="Overpass Th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Fuente: Machine Learning Engineering, Andriy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Burkov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, 2020,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Página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17.</a:t>
            </a:r>
            <a:endParaRPr sz="3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8;p25">
            <a:extLst>
              <a:ext uri="{FF2B5EF4-FFF2-40B4-BE49-F238E27FC236}">
                <a16:creationId xmlns:a16="http://schemas.microsoft.com/office/drawing/2014/main" id="{AE0295AC-7812-1A16-54FF-9FABC2F99788}"/>
              </a:ext>
            </a:extLst>
          </p:cNvPr>
          <p:cNvSpPr/>
          <p:nvPr/>
        </p:nvSpPr>
        <p:spPr>
          <a:xfrm rot="16200000">
            <a:off x="4490250" y="1853727"/>
            <a:ext cx="1789104" cy="1361442"/>
          </a:xfrm>
          <a:prstGeom prst="rect">
            <a:avLst/>
          </a:prstGeom>
          <a:noFill/>
          <a:ln w="76200" cap="flat" cmpd="sng">
            <a:solidFill>
              <a:srgbClr val="F3B03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7196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6A915-C9B5-5CEF-5AC9-9EB081E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vida de un proyecto de ML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B08B46-3C69-16A1-684B-775CF078D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2723993"/>
            <a:ext cx="3650204" cy="3126987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4.- Evaluación de los resultados</a:t>
            </a:r>
            <a:endParaRPr lang="es-E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Validar con el conjunto de datos de </a:t>
            </a:r>
            <a:r>
              <a:rPr lang="es-ES" sz="1600" dirty="0" err="1">
                <a:solidFill>
                  <a:schemeClr val="bg1"/>
                </a:solidFill>
              </a:rPr>
              <a:t>testing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Ejecutar algoritmos de </a:t>
            </a:r>
            <a:r>
              <a:rPr lang="es-ES" sz="1600" dirty="0" err="1">
                <a:solidFill>
                  <a:schemeClr val="bg1"/>
                </a:solidFill>
              </a:rPr>
              <a:t>explicabilidad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Decidir si se desplegará algún modelo y cuál.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Documentar el proceso de creación del modelo.</a:t>
            </a:r>
          </a:p>
          <a:p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Google Shape;166;p24">
            <a:extLst>
              <a:ext uri="{FF2B5EF4-FFF2-40B4-BE49-F238E27FC236}">
                <a16:creationId xmlns:a16="http://schemas.microsoft.com/office/drawing/2014/main" id="{D304F32E-D7F5-7DCE-7111-CE41AD4D74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59920"/>
            <a:ext cx="7494324" cy="3538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4D3CD681-C333-4A01-5EEC-190804EBAA22}"/>
              </a:ext>
            </a:extLst>
          </p:cNvPr>
          <p:cNvSpPr txBox="1"/>
          <p:nvPr/>
        </p:nvSpPr>
        <p:spPr>
          <a:xfrm>
            <a:off x="265814" y="5621079"/>
            <a:ext cx="7494324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Ciclo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vida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un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proyecto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ML.</a:t>
            </a:r>
            <a:endParaRPr sz="1600" dirty="0">
              <a:solidFill>
                <a:srgbClr val="3A3837"/>
              </a:solidFill>
              <a:latin typeface="+mj-lt"/>
              <a:ea typeface="Overpass Thin"/>
              <a:cs typeface="Overpass Thin"/>
              <a:sym typeface="Overpass Th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Fuente: Machine Learning Engineering, Andriy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Burkov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, 2020,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Página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17.</a:t>
            </a:r>
            <a:endParaRPr sz="3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8;p25">
            <a:extLst>
              <a:ext uri="{FF2B5EF4-FFF2-40B4-BE49-F238E27FC236}">
                <a16:creationId xmlns:a16="http://schemas.microsoft.com/office/drawing/2014/main" id="{AE0295AC-7812-1A16-54FF-9FABC2F99788}"/>
              </a:ext>
            </a:extLst>
          </p:cNvPr>
          <p:cNvSpPr/>
          <p:nvPr/>
        </p:nvSpPr>
        <p:spPr>
          <a:xfrm rot="16200000">
            <a:off x="5719609" y="1960845"/>
            <a:ext cx="1789104" cy="1361442"/>
          </a:xfrm>
          <a:prstGeom prst="rect">
            <a:avLst/>
          </a:prstGeom>
          <a:noFill/>
          <a:ln w="76200" cap="flat" cmpd="sng">
            <a:solidFill>
              <a:srgbClr val="F3B03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75229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6A915-C9B5-5CEF-5AC9-9EB081E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vida de un proyecto de ML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B08B46-3C69-16A1-684B-775CF078D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2723993"/>
            <a:ext cx="3650204" cy="3126987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5.- Despliegue y servicio del modelo</a:t>
            </a:r>
            <a:endParaRPr lang="es-E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Definir la infraestructura con la cuál se desplegará un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Definir una estrategia de despliegue (A/B </a:t>
            </a:r>
            <a:r>
              <a:rPr lang="es-ES" sz="1600" dirty="0" err="1">
                <a:solidFill>
                  <a:schemeClr val="bg1"/>
                </a:solidFill>
              </a:rPr>
              <a:t>testing</a:t>
            </a:r>
            <a:r>
              <a:rPr lang="es-ES" sz="1600" dirty="0">
                <a:solidFill>
                  <a:schemeClr val="bg1"/>
                </a:solidFill>
              </a:rPr>
              <a:t>, </a:t>
            </a:r>
            <a:r>
              <a:rPr lang="es-ES" sz="1600" dirty="0" err="1">
                <a:solidFill>
                  <a:schemeClr val="bg1"/>
                </a:solidFill>
              </a:rPr>
              <a:t>shadow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 err="1">
                <a:solidFill>
                  <a:schemeClr val="bg1"/>
                </a:solidFill>
              </a:rPr>
              <a:t>deployment</a:t>
            </a:r>
            <a:r>
              <a:rPr lang="es-ES" sz="1600" dirty="0">
                <a:solidFill>
                  <a:schemeClr val="bg1"/>
                </a:solidFill>
              </a:rPr>
              <a:t>, etc..)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Definir estrategia de </a:t>
            </a:r>
            <a:r>
              <a:rPr lang="es-ES" sz="1600" dirty="0" err="1">
                <a:solidFill>
                  <a:schemeClr val="bg1"/>
                </a:solidFill>
              </a:rPr>
              <a:t>rollback</a:t>
            </a:r>
            <a:r>
              <a:rPr lang="es-ES" sz="1600" dirty="0">
                <a:solidFill>
                  <a:schemeClr val="bg1"/>
                </a:solidFill>
              </a:rPr>
              <a:t> en caso de errores.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Empaquetar y servir el modelo.</a:t>
            </a:r>
          </a:p>
          <a:p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Google Shape;166;p24">
            <a:extLst>
              <a:ext uri="{FF2B5EF4-FFF2-40B4-BE49-F238E27FC236}">
                <a16:creationId xmlns:a16="http://schemas.microsoft.com/office/drawing/2014/main" id="{D304F32E-D7F5-7DCE-7111-CE41AD4D74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59920"/>
            <a:ext cx="7494324" cy="3538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4D3CD681-C333-4A01-5EEC-190804EBAA22}"/>
              </a:ext>
            </a:extLst>
          </p:cNvPr>
          <p:cNvSpPr txBox="1"/>
          <p:nvPr/>
        </p:nvSpPr>
        <p:spPr>
          <a:xfrm>
            <a:off x="265814" y="5621079"/>
            <a:ext cx="7494324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Ciclo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vida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un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proyecto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ML.</a:t>
            </a:r>
            <a:endParaRPr sz="1600" dirty="0">
              <a:solidFill>
                <a:srgbClr val="3A3837"/>
              </a:solidFill>
              <a:latin typeface="+mj-lt"/>
              <a:ea typeface="Overpass Thin"/>
              <a:cs typeface="Overpass Thin"/>
              <a:sym typeface="Overpass Th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Fuente: Machine Learning Engineering, Andriy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Burkov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, 2020,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Página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17.</a:t>
            </a:r>
            <a:endParaRPr sz="3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8;p25">
            <a:extLst>
              <a:ext uri="{FF2B5EF4-FFF2-40B4-BE49-F238E27FC236}">
                <a16:creationId xmlns:a16="http://schemas.microsoft.com/office/drawing/2014/main" id="{AE0295AC-7812-1A16-54FF-9FABC2F99788}"/>
              </a:ext>
            </a:extLst>
          </p:cNvPr>
          <p:cNvSpPr/>
          <p:nvPr/>
        </p:nvSpPr>
        <p:spPr>
          <a:xfrm rot="16200000">
            <a:off x="5013489" y="2900645"/>
            <a:ext cx="1789104" cy="2773682"/>
          </a:xfrm>
          <a:prstGeom prst="rect">
            <a:avLst/>
          </a:prstGeom>
          <a:noFill/>
          <a:ln w="76200" cap="flat" cmpd="sng">
            <a:solidFill>
              <a:srgbClr val="F3B03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8424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6A915-C9B5-5CEF-5AC9-9EB081E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vida de un proyecto de ML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B08B46-3C69-16A1-684B-775CF078D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75982" y="2723993"/>
            <a:ext cx="3650204" cy="3126987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6.- Monitoreo y Mantenimiento</a:t>
            </a:r>
            <a:endParaRPr lang="es-E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Monitorear…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datos de entrada ante posibles data </a:t>
            </a:r>
            <a:r>
              <a:rPr lang="es-ES" sz="1400" dirty="0" err="1">
                <a:solidFill>
                  <a:schemeClr val="bg1"/>
                </a:solidFill>
              </a:rPr>
              <a:t>drifting</a:t>
            </a:r>
            <a:r>
              <a:rPr lang="es-E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</a:rPr>
              <a:t>disminución en métricas de </a:t>
            </a:r>
            <a:r>
              <a:rPr lang="es-ES" sz="1400" dirty="0" err="1">
                <a:solidFill>
                  <a:schemeClr val="bg1"/>
                </a:solidFill>
              </a:rPr>
              <a:t>eval</a:t>
            </a:r>
            <a:r>
              <a:rPr lang="es-ES" sz="1400" dirty="0">
                <a:solidFill>
                  <a:schemeClr val="bg1"/>
                </a:solidFill>
              </a:rPr>
              <a:t>. (c/r a datos reales) ante posible </a:t>
            </a:r>
            <a:r>
              <a:rPr lang="es-ES" sz="1400" dirty="0" err="1">
                <a:solidFill>
                  <a:schemeClr val="bg1"/>
                </a:solidFill>
              </a:rPr>
              <a:t>model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 err="1">
                <a:solidFill>
                  <a:schemeClr val="bg1"/>
                </a:solidFill>
              </a:rPr>
              <a:t>drifting</a:t>
            </a:r>
            <a:r>
              <a:rPr lang="es-ES" sz="1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bg1"/>
                </a:solidFill>
              </a:rPr>
              <a:t>Re-entrenar</a:t>
            </a:r>
            <a:r>
              <a:rPr lang="es-ES" sz="1600" dirty="0">
                <a:solidFill>
                  <a:schemeClr val="bg1"/>
                </a:solidFill>
              </a:rPr>
              <a:t> el modelo con datos actualizados en caso de baja de rendimiento.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Si no funciona, recolectar nuevos datos, explorarlos y generar nuevas </a:t>
            </a:r>
            <a:r>
              <a:rPr lang="es-ES" sz="1600" dirty="0" err="1">
                <a:solidFill>
                  <a:schemeClr val="bg1"/>
                </a:solidFill>
              </a:rPr>
              <a:t>features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/>
              </a:solidFill>
            </a:endParaRPr>
          </a:p>
          <a:p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Google Shape;166;p24">
            <a:extLst>
              <a:ext uri="{FF2B5EF4-FFF2-40B4-BE49-F238E27FC236}">
                <a16:creationId xmlns:a16="http://schemas.microsoft.com/office/drawing/2014/main" id="{D304F32E-D7F5-7DCE-7111-CE41AD4D74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59920"/>
            <a:ext cx="7494324" cy="3538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4D3CD681-C333-4A01-5EEC-190804EBAA22}"/>
              </a:ext>
            </a:extLst>
          </p:cNvPr>
          <p:cNvSpPr txBox="1"/>
          <p:nvPr/>
        </p:nvSpPr>
        <p:spPr>
          <a:xfrm>
            <a:off x="265814" y="5621079"/>
            <a:ext cx="7494324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Ciclo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vida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un </a:t>
            </a:r>
            <a:r>
              <a:rPr lang="en-US" sz="16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proyecto</a:t>
            </a:r>
            <a:r>
              <a:rPr lang="en-US" sz="16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de ML.</a:t>
            </a:r>
            <a:endParaRPr sz="1600" dirty="0">
              <a:solidFill>
                <a:srgbClr val="3A3837"/>
              </a:solidFill>
              <a:latin typeface="+mj-lt"/>
              <a:ea typeface="Overpass Thin"/>
              <a:cs typeface="Overpass Thin"/>
              <a:sym typeface="Overpass Th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7"/>
              </a:buClr>
              <a:buSzPts val="3500"/>
              <a:buFont typeface="Overpass Thin"/>
              <a:buNone/>
            </a:pP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Fuente: Machine Learning Engineering, Andriy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Burkov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, 2020, </a:t>
            </a:r>
            <a:r>
              <a:rPr lang="en-US" sz="1200" dirty="0" err="1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Página</a:t>
            </a:r>
            <a:r>
              <a:rPr lang="en-US" sz="1200" dirty="0">
                <a:solidFill>
                  <a:srgbClr val="3A3837"/>
                </a:solidFill>
                <a:latin typeface="+mj-lt"/>
                <a:ea typeface="Overpass Thin"/>
                <a:cs typeface="Overpass Thin"/>
                <a:sym typeface="Overpass Thin"/>
              </a:rPr>
              <a:t> 17.</a:t>
            </a:r>
            <a:endParaRPr sz="3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Google Shape;178;p25">
            <a:extLst>
              <a:ext uri="{FF2B5EF4-FFF2-40B4-BE49-F238E27FC236}">
                <a16:creationId xmlns:a16="http://schemas.microsoft.com/office/drawing/2014/main" id="{AE0295AC-7812-1A16-54FF-9FABC2F99788}"/>
              </a:ext>
            </a:extLst>
          </p:cNvPr>
          <p:cNvSpPr/>
          <p:nvPr/>
        </p:nvSpPr>
        <p:spPr>
          <a:xfrm rot="16200000">
            <a:off x="2702090" y="2987004"/>
            <a:ext cx="1789104" cy="2600963"/>
          </a:xfrm>
          <a:prstGeom prst="rect">
            <a:avLst/>
          </a:prstGeom>
          <a:noFill/>
          <a:ln w="76200" cap="flat" cmpd="sng">
            <a:solidFill>
              <a:srgbClr val="F3B03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0562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2005C-C4AC-FAC9-FC73-8DD37CFB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 Niveles de un Proyecto Basado en ML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63582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1101A-5C58-F887-3985-71F950DD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3 Niveles de un Proyecto Basado en ML.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AC09F1-A070-25F6-BF7B-C17474A8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4057904" cy="4561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/>
              <a:t>Desarrollar y poner en producción sistemas basados en Machine </a:t>
            </a:r>
            <a:r>
              <a:rPr lang="es-ES" sz="2000" dirty="0" err="1"/>
              <a:t>Learning</a:t>
            </a:r>
            <a:r>
              <a:rPr lang="es-ES" sz="2000" dirty="0"/>
              <a:t> (ML) es altamente complejo ya que requiere la orquestación de varios </a:t>
            </a:r>
            <a:r>
              <a:rPr lang="es-ES" sz="2000" i="1" dirty="0"/>
              <a:t>componentes</a:t>
            </a:r>
            <a:r>
              <a:rPr lang="es-ES" sz="2000" dirty="0"/>
              <a:t> usualmente a cargo de distintas personas.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Una visión general de lo anterior puede ser observado en la figura, en donde se clasifican los </a:t>
            </a:r>
            <a:r>
              <a:rPr lang="es-ES" sz="2000" i="1" dirty="0"/>
              <a:t>componentes</a:t>
            </a:r>
            <a:r>
              <a:rPr lang="es-ES" sz="2000" dirty="0"/>
              <a:t> del sistema en 3 niveles.</a:t>
            </a:r>
          </a:p>
        </p:txBody>
      </p:sp>
      <p:pic>
        <p:nvPicPr>
          <p:cNvPr id="4" name="Google Shape;145;p22">
            <a:extLst>
              <a:ext uri="{FF2B5EF4-FFF2-40B4-BE49-F238E27FC236}">
                <a16:creationId xmlns:a16="http://schemas.microsoft.com/office/drawing/2014/main" id="{E12A27A4-BBE5-0971-9BA0-6A3887B12D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5916" y="2011680"/>
            <a:ext cx="6780784" cy="38314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FC11AF-47A8-AF67-7B10-55020E16BBEE}"/>
              </a:ext>
            </a:extLst>
          </p:cNvPr>
          <p:cNvSpPr txBox="1"/>
          <p:nvPr/>
        </p:nvSpPr>
        <p:spPr>
          <a:xfrm>
            <a:off x="4800220" y="5802590"/>
            <a:ext cx="2062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/>
              <a:t>Ingesta, exploración, limpieza y muestreo.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561F0E-BA3A-087C-2492-85424AD38051}"/>
              </a:ext>
            </a:extLst>
          </p:cNvPr>
          <p:cNvSpPr txBox="1"/>
          <p:nvPr/>
        </p:nvSpPr>
        <p:spPr>
          <a:xfrm>
            <a:off x="7251510" y="5802590"/>
            <a:ext cx="259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 err="1"/>
              <a:t>Feature</a:t>
            </a:r>
            <a:r>
              <a:rPr lang="es-ES" sz="1600" dirty="0"/>
              <a:t> </a:t>
            </a:r>
            <a:r>
              <a:rPr lang="es-ES" sz="1600" dirty="0" err="1"/>
              <a:t>engineering</a:t>
            </a:r>
            <a:r>
              <a:rPr lang="es-ES" sz="1600" dirty="0"/>
              <a:t>, entrenamiento, validación e interpretabilidad.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07450B-C533-15E7-2FA1-B63F44056C68}"/>
              </a:ext>
            </a:extLst>
          </p:cNvPr>
          <p:cNvSpPr txBox="1"/>
          <p:nvPr/>
        </p:nvSpPr>
        <p:spPr>
          <a:xfrm>
            <a:off x="10231120" y="5802590"/>
            <a:ext cx="1871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/>
              <a:t>Despliegue, mantenimiento y monitoreo. </a:t>
            </a:r>
          </a:p>
        </p:txBody>
      </p:sp>
    </p:spTree>
    <p:extLst>
      <p:ext uri="{BB962C8B-B14F-4D97-AF65-F5344CB8AC3E}">
        <p14:creationId xmlns:p14="http://schemas.microsoft.com/office/powerpoint/2010/main" val="676017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1101A-5C58-F887-3985-71F950DD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3 Niveles de un Proyecto Basado en ML.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AC09F1-A070-25F6-BF7B-C17474A8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4057904" cy="45618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/>
              <a:t>“</a:t>
            </a:r>
            <a:r>
              <a:rPr lang="es-ES" sz="2000" dirty="0" err="1"/>
              <a:t>Changing</a:t>
            </a:r>
            <a:r>
              <a:rPr lang="es-ES" sz="2000" dirty="0"/>
              <a:t> </a:t>
            </a:r>
            <a:r>
              <a:rPr lang="es-ES" sz="2000" dirty="0" err="1"/>
              <a:t>Anything</a:t>
            </a:r>
            <a:r>
              <a:rPr lang="es-ES" sz="2000" dirty="0"/>
              <a:t> </a:t>
            </a:r>
            <a:r>
              <a:rPr lang="es-ES" sz="2000" dirty="0" err="1"/>
              <a:t>Changes</a:t>
            </a:r>
            <a:r>
              <a:rPr lang="es-ES" sz="2000" dirty="0"/>
              <a:t> </a:t>
            </a:r>
            <a:r>
              <a:rPr lang="es-ES" sz="2000" dirty="0" err="1"/>
              <a:t>Everything</a:t>
            </a:r>
            <a:r>
              <a:rPr lang="es-ES" sz="2000" dirty="0"/>
              <a:t>”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Las flechas indican la alta interdependencia entre cada nivel: el cambio de alguno de estos componentes implica muy probablemente el cambio del resto. 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4" name="Google Shape;145;p22">
            <a:extLst>
              <a:ext uri="{FF2B5EF4-FFF2-40B4-BE49-F238E27FC236}">
                <a16:creationId xmlns:a16="http://schemas.microsoft.com/office/drawing/2014/main" id="{E12A27A4-BBE5-0971-9BA0-6A3887B12D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5916" y="2011680"/>
            <a:ext cx="6780784" cy="38314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FC11AF-47A8-AF67-7B10-55020E16BBEE}"/>
              </a:ext>
            </a:extLst>
          </p:cNvPr>
          <p:cNvSpPr txBox="1"/>
          <p:nvPr/>
        </p:nvSpPr>
        <p:spPr>
          <a:xfrm>
            <a:off x="4800220" y="5802590"/>
            <a:ext cx="2062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/>
              <a:t>Ingesta, exploración, limpieza y muestreo.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561F0E-BA3A-087C-2492-85424AD38051}"/>
              </a:ext>
            </a:extLst>
          </p:cNvPr>
          <p:cNvSpPr txBox="1"/>
          <p:nvPr/>
        </p:nvSpPr>
        <p:spPr>
          <a:xfrm>
            <a:off x="7251510" y="5802590"/>
            <a:ext cx="259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 err="1"/>
              <a:t>Feature</a:t>
            </a:r>
            <a:r>
              <a:rPr lang="es-ES" sz="1600" dirty="0"/>
              <a:t> </a:t>
            </a:r>
            <a:r>
              <a:rPr lang="es-ES" sz="1600" dirty="0" err="1"/>
              <a:t>engineering</a:t>
            </a:r>
            <a:r>
              <a:rPr lang="es-ES" sz="1600" dirty="0"/>
              <a:t>, entrenamiento, validación e interpretabilidad.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07450B-C533-15E7-2FA1-B63F44056C68}"/>
              </a:ext>
            </a:extLst>
          </p:cNvPr>
          <p:cNvSpPr txBox="1"/>
          <p:nvPr/>
        </p:nvSpPr>
        <p:spPr>
          <a:xfrm>
            <a:off x="10231120" y="5802590"/>
            <a:ext cx="1871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/>
              <a:t>Despliegue, mantenimiento y monitoreo. </a:t>
            </a:r>
          </a:p>
        </p:txBody>
      </p:sp>
    </p:spTree>
    <p:extLst>
      <p:ext uri="{BB962C8B-B14F-4D97-AF65-F5344CB8AC3E}">
        <p14:creationId xmlns:p14="http://schemas.microsoft.com/office/powerpoint/2010/main" val="209958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1101A-5C58-F887-3985-71F950DD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3 Niveles de un Proyecto Basado en ML.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AC09F1-A070-25F6-BF7B-C17474A8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4057904" cy="45618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/>
              <a:t>“</a:t>
            </a:r>
            <a:r>
              <a:rPr lang="es-ES" sz="2000" dirty="0" err="1"/>
              <a:t>Changing</a:t>
            </a:r>
            <a:r>
              <a:rPr lang="es-ES" sz="2000" dirty="0"/>
              <a:t> </a:t>
            </a:r>
            <a:r>
              <a:rPr lang="es-ES" sz="2000" dirty="0" err="1"/>
              <a:t>Anything</a:t>
            </a:r>
            <a:r>
              <a:rPr lang="es-ES" sz="2000" dirty="0"/>
              <a:t> </a:t>
            </a:r>
            <a:r>
              <a:rPr lang="es-ES" sz="2000" dirty="0" err="1"/>
              <a:t>Changes</a:t>
            </a:r>
            <a:r>
              <a:rPr lang="es-ES" sz="2000" dirty="0"/>
              <a:t> </a:t>
            </a:r>
            <a:r>
              <a:rPr lang="es-ES" sz="2000" dirty="0" err="1"/>
              <a:t>Everything</a:t>
            </a:r>
            <a:r>
              <a:rPr lang="es-ES" sz="2000" dirty="0"/>
              <a:t>”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Ejemplo: cambio en el cálculo de variables. 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1600" dirty="0"/>
              <a:t>- [Data] Se corrige un error en el código para crear una variable en una base de datos. </a:t>
            </a:r>
          </a:p>
          <a:p>
            <a:pPr marL="0" indent="0">
              <a:buNone/>
            </a:pPr>
            <a:r>
              <a:rPr lang="es-ES" sz="1600" dirty="0"/>
              <a:t>- [</a:t>
            </a:r>
            <a:r>
              <a:rPr lang="es-ES" sz="1600" dirty="0" err="1"/>
              <a:t>Model</a:t>
            </a:r>
            <a:r>
              <a:rPr lang="es-ES" sz="1600" dirty="0"/>
              <a:t>] El modelo no “entiende” la </a:t>
            </a:r>
            <a:r>
              <a:rPr lang="es-ES" sz="1600" dirty="0" err="1"/>
              <a:t>feature</a:t>
            </a:r>
            <a:r>
              <a:rPr lang="es-ES" sz="1600" dirty="0"/>
              <a:t> nueva (data </a:t>
            </a:r>
            <a:r>
              <a:rPr lang="es-ES" sz="1600" dirty="0" err="1"/>
              <a:t>drifting</a:t>
            </a:r>
            <a:r>
              <a:rPr lang="es-ES" sz="1600" dirty="0"/>
              <a:t>), por lo que empieza a predecir mal.</a:t>
            </a:r>
          </a:p>
          <a:p>
            <a:pPr marL="0" indent="0">
              <a:buNone/>
            </a:pPr>
            <a:r>
              <a:rPr lang="es-ES" sz="1600" dirty="0"/>
              <a:t>- [</a:t>
            </a:r>
            <a:r>
              <a:rPr lang="es-ES" sz="1600" dirty="0" err="1"/>
              <a:t>Code</a:t>
            </a:r>
            <a:r>
              <a:rPr lang="es-ES" sz="1600" dirty="0"/>
              <a:t>] Para solucionarlo, se debe corregir el código, </a:t>
            </a:r>
            <a:r>
              <a:rPr lang="es-ES" sz="1600" dirty="0" err="1"/>
              <a:t>re-entrenar</a:t>
            </a:r>
            <a:r>
              <a:rPr lang="es-ES" sz="1600" dirty="0"/>
              <a:t> el modelo y desplegarlo.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4" name="Google Shape;145;p22">
            <a:extLst>
              <a:ext uri="{FF2B5EF4-FFF2-40B4-BE49-F238E27FC236}">
                <a16:creationId xmlns:a16="http://schemas.microsoft.com/office/drawing/2014/main" id="{E12A27A4-BBE5-0971-9BA0-6A3887B12D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5916" y="2011680"/>
            <a:ext cx="6780784" cy="38314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FC11AF-47A8-AF67-7B10-55020E16BBEE}"/>
              </a:ext>
            </a:extLst>
          </p:cNvPr>
          <p:cNvSpPr txBox="1"/>
          <p:nvPr/>
        </p:nvSpPr>
        <p:spPr>
          <a:xfrm>
            <a:off x="4800220" y="5802590"/>
            <a:ext cx="2062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/>
              <a:t>Ingesta, exploración, limpieza y muestreo.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561F0E-BA3A-087C-2492-85424AD38051}"/>
              </a:ext>
            </a:extLst>
          </p:cNvPr>
          <p:cNvSpPr txBox="1"/>
          <p:nvPr/>
        </p:nvSpPr>
        <p:spPr>
          <a:xfrm>
            <a:off x="7251510" y="5802590"/>
            <a:ext cx="259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 err="1"/>
              <a:t>Feature</a:t>
            </a:r>
            <a:r>
              <a:rPr lang="es-ES" sz="1600" dirty="0"/>
              <a:t> </a:t>
            </a:r>
            <a:r>
              <a:rPr lang="es-ES" sz="1600" dirty="0" err="1"/>
              <a:t>engineering</a:t>
            </a:r>
            <a:r>
              <a:rPr lang="es-ES" sz="1600" dirty="0"/>
              <a:t>, entrenamiento, validación e interpretabilidad.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07450B-C533-15E7-2FA1-B63F44056C68}"/>
              </a:ext>
            </a:extLst>
          </p:cNvPr>
          <p:cNvSpPr txBox="1"/>
          <p:nvPr/>
        </p:nvSpPr>
        <p:spPr>
          <a:xfrm>
            <a:off x="10231120" y="5802590"/>
            <a:ext cx="1871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/>
              <a:t>Despliegue, mantenimiento y monitoreo. </a:t>
            </a:r>
          </a:p>
        </p:txBody>
      </p:sp>
    </p:spTree>
    <p:extLst>
      <p:ext uri="{BB962C8B-B14F-4D97-AF65-F5344CB8AC3E}">
        <p14:creationId xmlns:p14="http://schemas.microsoft.com/office/powerpoint/2010/main" val="3984678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1101A-5C58-F887-3985-71F950DD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3 Niveles de un Proyecto Basado en ML.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AC09F1-A070-25F6-BF7B-C17474A84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4057904" cy="45618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/>
              <a:t>“</a:t>
            </a:r>
            <a:r>
              <a:rPr lang="es-ES" sz="2000" dirty="0" err="1"/>
              <a:t>Changing</a:t>
            </a:r>
            <a:r>
              <a:rPr lang="es-ES" sz="2000" dirty="0"/>
              <a:t> </a:t>
            </a:r>
            <a:r>
              <a:rPr lang="es-ES" sz="2000" dirty="0" err="1"/>
              <a:t>Anything</a:t>
            </a:r>
            <a:r>
              <a:rPr lang="es-ES" sz="2000" dirty="0"/>
              <a:t> </a:t>
            </a:r>
            <a:r>
              <a:rPr lang="es-ES" sz="2000" dirty="0" err="1"/>
              <a:t>Changes</a:t>
            </a:r>
            <a:r>
              <a:rPr lang="es-ES" sz="2000" dirty="0"/>
              <a:t> </a:t>
            </a:r>
            <a:r>
              <a:rPr lang="es-ES" sz="2000" dirty="0" err="1"/>
              <a:t>Everything</a:t>
            </a:r>
            <a:r>
              <a:rPr lang="es-ES" sz="2000" dirty="0"/>
              <a:t>”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La ocurrencia de cualquier alteración o fallo en cualquiera de estos niveles puede generar un retraso significativo en el proyecto e incluso, desencadenar su fracaso.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Por ende, es necesario contar con metodologías que incrementen la posibilidad de éxito de este tipo de proyectos.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4" name="Google Shape;145;p22">
            <a:extLst>
              <a:ext uri="{FF2B5EF4-FFF2-40B4-BE49-F238E27FC236}">
                <a16:creationId xmlns:a16="http://schemas.microsoft.com/office/drawing/2014/main" id="{E12A27A4-BBE5-0971-9BA0-6A3887B12D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5916" y="2011680"/>
            <a:ext cx="6780784" cy="38314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FC11AF-47A8-AF67-7B10-55020E16BBEE}"/>
              </a:ext>
            </a:extLst>
          </p:cNvPr>
          <p:cNvSpPr txBox="1"/>
          <p:nvPr/>
        </p:nvSpPr>
        <p:spPr>
          <a:xfrm>
            <a:off x="4800220" y="5802590"/>
            <a:ext cx="2062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/>
              <a:t>Ingesta, exploración, limpieza y muestreo.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561F0E-BA3A-087C-2492-85424AD38051}"/>
              </a:ext>
            </a:extLst>
          </p:cNvPr>
          <p:cNvSpPr txBox="1"/>
          <p:nvPr/>
        </p:nvSpPr>
        <p:spPr>
          <a:xfrm>
            <a:off x="7251510" y="5802590"/>
            <a:ext cx="259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 err="1"/>
              <a:t>Feature</a:t>
            </a:r>
            <a:r>
              <a:rPr lang="es-ES" sz="1600" dirty="0"/>
              <a:t> </a:t>
            </a:r>
            <a:r>
              <a:rPr lang="es-ES" sz="1600" dirty="0" err="1"/>
              <a:t>engineering</a:t>
            </a:r>
            <a:r>
              <a:rPr lang="es-ES" sz="1600" dirty="0"/>
              <a:t>, entrenamiento, validación e interpretabilidad.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07450B-C533-15E7-2FA1-B63F44056C68}"/>
              </a:ext>
            </a:extLst>
          </p:cNvPr>
          <p:cNvSpPr txBox="1"/>
          <p:nvPr/>
        </p:nvSpPr>
        <p:spPr>
          <a:xfrm>
            <a:off x="10231120" y="5802590"/>
            <a:ext cx="1871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" sz="1600" dirty="0"/>
              <a:t>Despliegue, mantenimiento y monitoreo. </a:t>
            </a:r>
          </a:p>
        </p:txBody>
      </p:sp>
    </p:spTree>
    <p:extLst>
      <p:ext uri="{BB962C8B-B14F-4D97-AF65-F5344CB8AC3E}">
        <p14:creationId xmlns:p14="http://schemas.microsoft.com/office/powerpoint/2010/main" val="3018440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30CF1-CB58-EBFC-DEC3-2D7B86DD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44" y="2779606"/>
            <a:ext cx="11517376" cy="1298787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¿Cómo poner </a:t>
            </a:r>
            <a:br>
              <a:rPr lang="es-ES" sz="4000" dirty="0"/>
            </a:br>
            <a:r>
              <a:rPr lang="es-ES" sz="4000" i="1" dirty="0"/>
              <a:t>de buena manera </a:t>
            </a:r>
            <a:br>
              <a:rPr lang="es-ES" sz="4000" i="1" dirty="0"/>
            </a:br>
            <a:r>
              <a:rPr lang="es-ES" sz="4000" dirty="0"/>
              <a:t>en práctica lo visto anteriormente? 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203349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5B976C-17EF-415B-B03C-BAF9443B9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08B422-587C-49F1-A6C1-CE251BA61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147270" y="3429000"/>
            <a:ext cx="4050792" cy="0"/>
          </a:xfrm>
          <a:prstGeom prst="line">
            <a:avLst/>
          </a:prstGeom>
          <a:ln w="1016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043" y="4099180"/>
            <a:ext cx="6565613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A05270-E1D4-98B3-511E-FEE3B3D2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18" y="4265434"/>
            <a:ext cx="6027089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dirty="0" err="1">
                <a:solidFill>
                  <a:srgbClr val="FFFFFF"/>
                </a:solidFill>
              </a:rPr>
              <a:t>Introducción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F5A8390-EE5A-69A6-22E6-C4999EFA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4" y="678114"/>
            <a:ext cx="7947922" cy="214593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E433AC-2B72-47F0-8875-F91AE5A5F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627" y="0"/>
            <a:ext cx="0" cy="6858003"/>
          </a:xfrm>
          <a:prstGeom prst="line">
            <a:avLst/>
          </a:prstGeom>
          <a:ln w="1016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F548058-8AD0-9395-DA92-50399E2CC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492" y="92522"/>
            <a:ext cx="3716214" cy="3093748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58341CF-B5D3-8EBF-5CF4-66BA945DC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84" y="4300204"/>
            <a:ext cx="3876964" cy="16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13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A6CDA-98F1-E795-E967-D57B148B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/>
              <a:t>MLOps</a:t>
            </a:r>
            <a:br>
              <a:rPr lang="es-CL" dirty="0"/>
            </a:br>
            <a:r>
              <a:rPr lang="es-CL" sz="3600" dirty="0"/>
              <a:t>Machine Learning </a:t>
            </a:r>
            <a:r>
              <a:rPr lang="es-CL" sz="3600" dirty="0" err="1"/>
              <a:t>Operations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FF4272-CA40-968B-9D4A-18C1CE36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spcBef>
                <a:spcPts val="0"/>
              </a:spcBef>
            </a:pPr>
            <a:r>
              <a:rPr lang="es-ES" dirty="0" err="1"/>
              <a:t>MLOps</a:t>
            </a:r>
            <a:r>
              <a:rPr lang="es-ES" dirty="0"/>
              <a:t> (Machine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Operations</a:t>
            </a:r>
            <a:r>
              <a:rPr lang="es-ES" dirty="0"/>
              <a:t>) </a:t>
            </a:r>
          </a:p>
          <a:p>
            <a:pPr algn="ctr">
              <a:spcBef>
                <a:spcPts val="0"/>
              </a:spcBef>
            </a:pPr>
            <a:r>
              <a:rPr lang="es-ES" dirty="0"/>
              <a:t>es un conjunto de metodologías que tienen por objetivo mejorar</a:t>
            </a:r>
          </a:p>
          <a:p>
            <a:pPr algn="ctr">
              <a:spcBef>
                <a:spcPts val="0"/>
              </a:spcBef>
            </a:pPr>
            <a:r>
              <a:rPr lang="es-ES" dirty="0"/>
              <a:t> la eficiencia y confiabilidad </a:t>
            </a:r>
          </a:p>
          <a:p>
            <a:pPr algn="ctr">
              <a:spcBef>
                <a:spcPts val="0"/>
              </a:spcBef>
            </a:pPr>
            <a:r>
              <a:rPr lang="es-ES" dirty="0"/>
              <a:t>del desarrollo de sistemas basados en ML.</a:t>
            </a:r>
          </a:p>
        </p:txBody>
      </p:sp>
    </p:spTree>
    <p:extLst>
      <p:ext uri="{BB962C8B-B14F-4D97-AF65-F5344CB8AC3E}">
        <p14:creationId xmlns:p14="http://schemas.microsoft.com/office/powerpoint/2010/main" val="3926407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C16D0-0825-B228-E002-33AD947B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 err="1">
                <a:solidFill>
                  <a:srgbClr val="FFFFFF"/>
                </a:solidFill>
                <a:latin typeface="Overpass Thin"/>
                <a:ea typeface="Overpass Thin"/>
                <a:cs typeface="Overpass Thin"/>
                <a:sym typeface="Overpass Thin"/>
              </a:rPr>
              <a:t>Principios</a:t>
            </a:r>
            <a:r>
              <a:rPr lang="en-US" sz="4000" dirty="0">
                <a:solidFill>
                  <a:srgbClr val="FFFFFF"/>
                </a:solidFill>
                <a:latin typeface="Overpass Thin"/>
                <a:ea typeface="Overpass Thin"/>
                <a:cs typeface="Overpass Thin"/>
                <a:sym typeface="Overpass Thin"/>
              </a:rPr>
              <a:t> de </a:t>
            </a:r>
            <a:r>
              <a:rPr lang="en-US" sz="4000" dirty="0" err="1">
                <a:solidFill>
                  <a:srgbClr val="FFFFFF"/>
                </a:solidFill>
                <a:latin typeface="Overpass Thin"/>
                <a:ea typeface="Overpass Thin"/>
                <a:cs typeface="Overpass Thin"/>
                <a:sym typeface="Overpass Thin"/>
              </a:rPr>
              <a:t>MLOps</a:t>
            </a:r>
            <a:endParaRPr lang="en-US"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66EFA1-2AD1-BB48-ED18-C6E890AAF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62000"/>
            <a:ext cx="6695440" cy="4572000"/>
          </a:xfrm>
        </p:spPr>
        <p:txBody>
          <a:bodyPr anchor="ctr">
            <a:normAutofit/>
          </a:bodyPr>
          <a:lstStyle/>
          <a:p>
            <a:pPr indent="-360000">
              <a:buFont typeface="Arial" panose="020B0604020202020204" pitchFamily="34" charset="0"/>
              <a:buChar char="•"/>
            </a:pPr>
            <a:r>
              <a:rPr lang="es-CL" sz="2400" dirty="0" err="1"/>
              <a:t>Experiment</a:t>
            </a:r>
            <a:r>
              <a:rPr lang="es-CL" sz="2400" dirty="0"/>
              <a:t> tracking 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CL" sz="2400" dirty="0" err="1"/>
              <a:t>Loosely</a:t>
            </a:r>
            <a:r>
              <a:rPr lang="es-CL" sz="2400" dirty="0"/>
              <a:t> </a:t>
            </a:r>
            <a:r>
              <a:rPr lang="es-CL" sz="2400" dirty="0" err="1"/>
              <a:t>Coupled</a:t>
            </a:r>
            <a:r>
              <a:rPr lang="es-CL" sz="2400" dirty="0"/>
              <a:t> </a:t>
            </a:r>
            <a:r>
              <a:rPr lang="es-CL" sz="2400" dirty="0" err="1"/>
              <a:t>Architecture</a:t>
            </a:r>
            <a:r>
              <a:rPr lang="es-CL" sz="2400" dirty="0"/>
              <a:t> (O modularidad) 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CL" sz="2400" dirty="0"/>
              <a:t>Automatización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CL" sz="2400" dirty="0" err="1"/>
              <a:t>Continuous</a:t>
            </a:r>
            <a:r>
              <a:rPr lang="es-CL" sz="2400" dirty="0"/>
              <a:t> X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CL" sz="2400" dirty="0" err="1"/>
              <a:t>Versionamiento</a:t>
            </a:r>
            <a:endParaRPr lang="es-CL" sz="2400" dirty="0"/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CL" sz="2400" dirty="0" err="1"/>
              <a:t>Testing</a:t>
            </a:r>
            <a:endParaRPr lang="es-CL" sz="2400" dirty="0"/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CL" sz="2400" dirty="0"/>
              <a:t>Peer </a:t>
            </a:r>
            <a:r>
              <a:rPr lang="es-CL" sz="2400" dirty="0" err="1"/>
              <a:t>review</a:t>
            </a:r>
            <a:r>
              <a:rPr lang="es-CL" sz="2400" dirty="0"/>
              <a:t> (Revisión por pares)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CL" sz="2400" dirty="0"/>
              <a:t>Documentación</a:t>
            </a:r>
          </a:p>
        </p:txBody>
      </p:sp>
    </p:spTree>
    <p:extLst>
      <p:ext uri="{BB962C8B-B14F-4D97-AF65-F5344CB8AC3E}">
        <p14:creationId xmlns:p14="http://schemas.microsoft.com/office/powerpoint/2010/main" val="1556280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12E11-D7B3-7991-A790-5AFE1B3C4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499533"/>
            <a:ext cx="3706761" cy="1658198"/>
          </a:xfrm>
        </p:spPr>
        <p:txBody>
          <a:bodyPr>
            <a:normAutofit/>
          </a:bodyPr>
          <a:lstStyle/>
          <a:p>
            <a:r>
              <a:rPr lang="es-CL" sz="4400" dirty="0" err="1"/>
              <a:t>Experiment</a:t>
            </a:r>
            <a:r>
              <a:rPr lang="es-CL" sz="4400" dirty="0"/>
              <a:t> Tracking</a:t>
            </a:r>
          </a:p>
        </p:txBody>
      </p:sp>
      <p:pic>
        <p:nvPicPr>
          <p:cNvPr id="4" name="Google Shape;310;p36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F08D9573-E426-3BCA-9AE2-C84D278D171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7360" y="1430455"/>
            <a:ext cx="6939280" cy="3596614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2FD9E7-19CE-12D4-7CF8-385765BBA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2011680"/>
            <a:ext cx="3706761" cy="3864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700" dirty="0"/>
              <a:t>Consiste en hacer seguimiento a cada experimento (conjunto de modelos entrenados para un mismo problema) al ir registrando:</a:t>
            </a:r>
          </a:p>
          <a:p>
            <a:pPr marL="0" indent="0">
              <a:buNone/>
            </a:pPr>
            <a:endParaRPr lang="es-ES" sz="1700" dirty="0"/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sz="1700" dirty="0"/>
              <a:t>Datos y esquemas de datos.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sz="1700" dirty="0"/>
              <a:t>Modelos entrenados (</a:t>
            </a:r>
            <a:r>
              <a:rPr lang="es-ES" sz="1700" dirty="0" err="1"/>
              <a:t>runs</a:t>
            </a:r>
            <a:r>
              <a:rPr lang="es-ES" sz="1700" dirty="0"/>
              <a:t>).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sz="1700" dirty="0" err="1"/>
              <a:t>Hiperparámetros</a:t>
            </a:r>
            <a:r>
              <a:rPr lang="es-ES" sz="1700" dirty="0"/>
              <a:t>.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sz="1700" dirty="0"/>
              <a:t>Métricas de evaluación e interpretación.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sz="1700" dirty="0"/>
              <a:t>Artefactos varios como gráficos o archivos de configuración/entorno.</a:t>
            </a:r>
          </a:p>
          <a:p>
            <a:endParaRPr lang="es-CL" sz="1700" dirty="0"/>
          </a:p>
        </p:txBody>
      </p:sp>
    </p:spTree>
    <p:extLst>
      <p:ext uri="{BB962C8B-B14F-4D97-AF65-F5344CB8AC3E}">
        <p14:creationId xmlns:p14="http://schemas.microsoft.com/office/powerpoint/2010/main" val="87478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F9583-7DA0-2E34-8638-6768358E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Loosely Coupled Architecture o </a:t>
            </a:r>
            <a:r>
              <a:rPr lang="en-US" dirty="0" err="1"/>
              <a:t>Modularidad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515EC-6BEE-E6B8-67E9-C80A7A64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438400"/>
            <a:ext cx="5307584" cy="3766185"/>
          </a:xfrm>
        </p:spPr>
        <p:txBody>
          <a:bodyPr/>
          <a:lstStyle/>
          <a:p>
            <a:pPr indent="-360000">
              <a:buFont typeface="Arial" panose="020B0604020202020204" pitchFamily="34" charset="0"/>
              <a:buChar char="•"/>
            </a:pPr>
            <a:r>
              <a:rPr lang="es-ES" sz="2000" dirty="0"/>
              <a:t>Los notebooks son solo para visualizar y experimentar.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sz="2000" dirty="0"/>
              <a:t>Los componentes de un proyecto deben ser desarrollados en módulos independientes (ver tabla).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sz="2000" dirty="0"/>
              <a:t>Cada módulo debe estar diseñado para realizar una tarea específica.</a:t>
            </a:r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sz="2000" dirty="0"/>
              <a:t>Esto permite que cada componente sea desarrollado, probado y desplegado de manera individual, lo que reduce la dependencia entre ellos y acelera el tiempo de producción.</a:t>
            </a:r>
          </a:p>
          <a:p>
            <a:endParaRPr lang="es-CL" dirty="0"/>
          </a:p>
        </p:txBody>
      </p:sp>
      <p:graphicFrame>
        <p:nvGraphicFramePr>
          <p:cNvPr id="4" name="Google Shape;286;p34">
            <a:extLst>
              <a:ext uri="{FF2B5EF4-FFF2-40B4-BE49-F238E27FC236}">
                <a16:creationId xmlns:a16="http://schemas.microsoft.com/office/drawing/2014/main" id="{3BC0207F-180C-3929-D449-687547C96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959091"/>
              </p:ext>
            </p:extLst>
          </p:nvPr>
        </p:nvGraphicFramePr>
        <p:xfrm>
          <a:off x="6096000" y="2235200"/>
          <a:ext cx="5784700" cy="38900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9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analisis</a:t>
                      </a:r>
                      <a:endParaRPr sz="1200" b="1"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Código para explorar datos.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feature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Código para generar las features.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3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model_training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Código para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entrenar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y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evaluar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modelos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.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1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inference</a:t>
                      </a:r>
                      <a:endParaRPr sz="1200" b="1"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Código para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predecir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nuevos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valores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partir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del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modelo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desplegado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.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3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deploy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Código para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desplegar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el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modelo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2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monitoring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Código para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monitorear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el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modelo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y sus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datos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 de entrada.</a:t>
                      </a:r>
                      <a:endParaRPr sz="1200" b="1" dirty="0">
                        <a:solidFill>
                          <a:schemeClr val="dk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893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0E238-BCBA-0132-50E0-CBA95C32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4554856" cy="1658198"/>
          </a:xfrm>
        </p:spPr>
        <p:txBody>
          <a:bodyPr/>
          <a:lstStyle/>
          <a:p>
            <a:r>
              <a:rPr lang="es-ES" dirty="0"/>
              <a:t>Pipelines y Componentes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D0D007-A087-7D96-4145-2E150751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49" y="2198371"/>
            <a:ext cx="4535424" cy="434678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dirty="0"/>
              <a:t>Muy relacionado con el punto anterior están las pipelines y componentes:</a:t>
            </a:r>
          </a:p>
          <a:p>
            <a:pPr marL="0" indent="0">
              <a:buNone/>
            </a:pPr>
            <a:endParaRPr lang="es-ES" dirty="0"/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b="1" dirty="0"/>
              <a:t>Componente/Nodo</a:t>
            </a:r>
          </a:p>
          <a:p>
            <a:pPr marL="0" indent="0">
              <a:buNone/>
            </a:pPr>
            <a:r>
              <a:rPr lang="es-ES" dirty="0"/>
              <a:t>Función reutilizable que realiza una tarea específica dentro de un flujo de trabajo. </a:t>
            </a:r>
          </a:p>
          <a:p>
            <a:pPr marL="0" indent="0">
              <a:buNone/>
            </a:pPr>
            <a:r>
              <a:rPr lang="es-ES" dirty="0"/>
              <a:t>Ejemplos de componentes pueden ser la ingesta de datos, la normalización de los datos o el entrenamiento un clasificador. En la figura, </a:t>
            </a:r>
            <a:r>
              <a:rPr lang="es-ES" dirty="0" err="1"/>
              <a:t>split</a:t>
            </a:r>
            <a:r>
              <a:rPr lang="es-ES" dirty="0"/>
              <a:t>, </a:t>
            </a:r>
            <a:r>
              <a:rPr lang="es-ES" dirty="0" err="1"/>
              <a:t>train</a:t>
            </a:r>
            <a:r>
              <a:rPr lang="es-ES" dirty="0"/>
              <a:t> y </a:t>
            </a:r>
            <a:r>
              <a:rPr lang="es-ES" dirty="0" err="1"/>
              <a:t>evaluate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pPr indent="-360000">
              <a:buFont typeface="Arial" panose="020B0604020202020204" pitchFamily="34" charset="0"/>
              <a:buChar char="•"/>
            </a:pPr>
            <a:r>
              <a:rPr lang="es-ES" b="1" dirty="0"/>
              <a:t>Pipeline</a:t>
            </a:r>
          </a:p>
          <a:p>
            <a:pPr marL="0" indent="0">
              <a:buNone/>
            </a:pPr>
            <a:r>
              <a:rPr lang="es-ES" dirty="0"/>
              <a:t>Un pipeline es una secuencia ordenada de componentes conectados que representan el flujo de trabajo completo.  </a:t>
            </a:r>
          </a:p>
          <a:p>
            <a:pPr marL="0" indent="0">
              <a:buNone/>
            </a:pPr>
            <a:r>
              <a:rPr lang="es-ES" dirty="0"/>
              <a:t>En el caso de la figura se muestra el entrenamiento completo de un modelo.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Opciones para implementar pipelines: </a:t>
            </a:r>
            <a:r>
              <a:rPr lang="es-ES" dirty="0" err="1"/>
              <a:t>Kubeflow</a:t>
            </a:r>
            <a:r>
              <a:rPr lang="es-ES" dirty="0"/>
              <a:t>, </a:t>
            </a:r>
            <a:r>
              <a:rPr lang="es-ES" dirty="0" err="1"/>
              <a:t>Kedro</a:t>
            </a:r>
            <a:r>
              <a:rPr lang="es-ES" dirty="0"/>
              <a:t>, DVC, etc...</a:t>
            </a:r>
          </a:p>
          <a:p>
            <a:pPr marL="0" indent="0">
              <a:buNone/>
            </a:pPr>
            <a:endParaRPr lang="es-ES" dirty="0"/>
          </a:p>
          <a:p>
            <a:pPr algn="ctr"/>
            <a:endParaRPr lang="es-CL" dirty="0"/>
          </a:p>
          <a:p>
            <a:pPr algn="ctr"/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1F44E5-7005-ECE8-2F55-FEAE191D8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23" y="111760"/>
            <a:ext cx="6311257" cy="61569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5774CAD-F4F8-185B-1DCE-6ACBA43953A3}"/>
              </a:ext>
            </a:extLst>
          </p:cNvPr>
          <p:cNvSpPr txBox="1"/>
          <p:nvPr/>
        </p:nvSpPr>
        <p:spPr>
          <a:xfrm>
            <a:off x="6569322" y="6360492"/>
            <a:ext cx="469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Visualización de Pipeline en el </a:t>
            </a:r>
            <a:r>
              <a:rPr lang="es-ES" dirty="0" err="1"/>
              <a:t>framework</a:t>
            </a:r>
            <a:r>
              <a:rPr lang="es-ES" dirty="0"/>
              <a:t> </a:t>
            </a:r>
            <a:r>
              <a:rPr lang="es-ES" dirty="0" err="1">
                <a:hlinkClick r:id="rId4"/>
              </a:rPr>
              <a:t>Kedro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56285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FD225-9195-8B58-8383-F69CF01F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Automatización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24E7B8-F6CD-BA56-08D1-15EED371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30" y="2157731"/>
            <a:ext cx="9400060" cy="326035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92C4125-431E-70B2-B74F-EB9E8973917B}"/>
              </a:ext>
            </a:extLst>
          </p:cNvPr>
          <p:cNvSpPr txBox="1"/>
          <p:nvPr/>
        </p:nvSpPr>
        <p:spPr>
          <a:xfrm>
            <a:off x="3048000" y="5519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dirty="0"/>
              <a:t>https://definicion.de/automatizacion/</a:t>
            </a:r>
          </a:p>
        </p:txBody>
      </p:sp>
    </p:spTree>
    <p:extLst>
      <p:ext uri="{BB962C8B-B14F-4D97-AF65-F5344CB8AC3E}">
        <p14:creationId xmlns:p14="http://schemas.microsoft.com/office/powerpoint/2010/main" val="2146549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FD225-9195-8B58-8383-F69CF01F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Automatización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55D38A-9FB5-ECB7-57C6-86756F880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348223" cy="4531360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Consiste en automatizar los procesos del ciclo de vida de un proyecto de ML. Ejemplos: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i="1" dirty="0"/>
              <a:t>1. Preprocesamiento de datos</a:t>
            </a:r>
            <a:r>
              <a:rPr lang="es-ES" dirty="0"/>
              <a:t>: </a:t>
            </a:r>
          </a:p>
          <a:p>
            <a:pPr marL="0" indent="0">
              <a:buNone/>
            </a:pPr>
            <a:r>
              <a:rPr lang="es-ES" sz="1800" dirty="0"/>
              <a:t>Automatizar la limpieza, estandarización y transformación de datos para que sean adecuados para el entrenamiento del modelo. </a:t>
            </a:r>
          </a:p>
          <a:p>
            <a:pPr marL="0" indent="0">
              <a:buNone/>
            </a:pPr>
            <a:r>
              <a:rPr lang="es-ES" sz="1800" dirty="0"/>
              <a:t>Esto puede pasar cada vez que lleguen datos nuevos.</a:t>
            </a:r>
          </a:p>
          <a:p>
            <a:pPr marL="0" indent="0">
              <a:buNone/>
            </a:pPr>
            <a:r>
              <a:rPr lang="es-ES" dirty="0"/>
              <a:t>2. Entrenamiento y optimización de modelos</a:t>
            </a:r>
          </a:p>
          <a:p>
            <a:pPr marL="0" indent="0">
              <a:buNone/>
            </a:pPr>
            <a:r>
              <a:rPr lang="es-ES" sz="1800" dirty="0"/>
              <a:t>Automatizar el entrenamiento del modelo más la optimización de sus </a:t>
            </a:r>
            <a:r>
              <a:rPr lang="es-ES" sz="1800" dirty="0" err="1"/>
              <a:t>hiperparámetros</a:t>
            </a:r>
            <a:r>
              <a:rPr lang="es-ES" sz="1800" dirty="0"/>
              <a:t>. </a:t>
            </a:r>
          </a:p>
          <a:p>
            <a:pPr marL="0" indent="0">
              <a:buNone/>
            </a:pPr>
            <a:r>
              <a:rPr lang="es-ES" sz="1800" dirty="0"/>
              <a:t>Al igual que el punto anterior, puede ser lanzado cada vez que lleguen datos nuevos o que el modelo en producción decaiga en rendimiento.</a:t>
            </a:r>
          </a:p>
          <a:p>
            <a:pPr marL="0" indent="0">
              <a:buNone/>
            </a:pPr>
            <a:r>
              <a:rPr lang="es-ES" dirty="0"/>
              <a:t>3. Despliegue y monitoreo</a:t>
            </a:r>
          </a:p>
          <a:p>
            <a:pPr marL="0" indent="0">
              <a:buNone/>
            </a:pPr>
            <a:r>
              <a:rPr lang="es-ES" sz="1800" dirty="0"/>
              <a:t>Automatizar el proceso de implementación del modelo en producción y el monitoreo continuo del rendimiento del modelo en tiempo real.</a:t>
            </a:r>
          </a:p>
        </p:txBody>
      </p:sp>
      <p:pic>
        <p:nvPicPr>
          <p:cNvPr id="4" name="Google Shape;301;p35">
            <a:extLst>
              <a:ext uri="{FF2B5EF4-FFF2-40B4-BE49-F238E27FC236}">
                <a16:creationId xmlns:a16="http://schemas.microsoft.com/office/drawing/2014/main" id="{C8F2F49C-3276-C7BC-6342-B2845AD27C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1" y="1717158"/>
            <a:ext cx="6096000" cy="4135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339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6B18C-F4E1-D9BC-FE88-F652877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Continuous</a:t>
            </a:r>
            <a:r>
              <a:rPr lang="es-CL" dirty="0"/>
              <a:t> X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994000AB-003C-D8A8-2F93-3DC5A56B3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854242"/>
              </p:ext>
            </p:extLst>
          </p:nvPr>
        </p:nvGraphicFramePr>
        <p:xfrm>
          <a:off x="676656" y="2865120"/>
          <a:ext cx="10753725" cy="2912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CA05B85A-C03F-5053-3BB6-87F16B83D1F4}"/>
              </a:ext>
            </a:extLst>
          </p:cNvPr>
          <p:cNvSpPr txBox="1"/>
          <p:nvPr/>
        </p:nvSpPr>
        <p:spPr>
          <a:xfrm>
            <a:off x="676655" y="1950720"/>
            <a:ext cx="10753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Parte también de la automatización, se refiere a técnicas de DevOps que permiten integrar y desplegar nuevas funcionalidades rápidamente.</a:t>
            </a:r>
          </a:p>
        </p:txBody>
      </p:sp>
    </p:spTree>
    <p:extLst>
      <p:ext uri="{BB962C8B-B14F-4D97-AF65-F5344CB8AC3E}">
        <p14:creationId xmlns:p14="http://schemas.microsoft.com/office/powerpoint/2010/main" val="3518779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CE36F-B5E7-E4F7-1695-54D17891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Versionamiento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3CF048-CB93-DCF9-489D-7703AB97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Consiste en llevar registro de los cambios en los 3 niveles: datos, modelos y código. </a:t>
            </a:r>
          </a:p>
          <a:p>
            <a:endParaRPr lang="es-CL" dirty="0"/>
          </a:p>
        </p:txBody>
      </p:sp>
      <p:graphicFrame>
        <p:nvGraphicFramePr>
          <p:cNvPr id="4" name="Google Shape;325;p37">
            <a:extLst>
              <a:ext uri="{FF2B5EF4-FFF2-40B4-BE49-F238E27FC236}">
                <a16:creationId xmlns:a16="http://schemas.microsoft.com/office/drawing/2014/main" id="{DB74820F-F323-D013-FAE9-D94B834886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538212"/>
              </p:ext>
            </p:extLst>
          </p:nvPr>
        </p:nvGraphicFramePr>
        <p:xfrm>
          <a:off x="907477" y="2600959"/>
          <a:ext cx="10197403" cy="32495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66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2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9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Nivel</a:t>
                      </a:r>
                      <a:endParaRPr sz="1600" b="1" dirty="0">
                        <a:solidFill>
                          <a:schemeClr val="tx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Implementación</a:t>
                      </a:r>
                      <a:endParaRPr sz="1600" b="1">
                        <a:solidFill>
                          <a:schemeClr val="tx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Herramientas</a:t>
                      </a:r>
                      <a:endParaRPr sz="1600" b="1">
                        <a:solidFill>
                          <a:schemeClr val="tx1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9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Datos</a:t>
                      </a:r>
                      <a:endParaRPr sz="1600">
                        <a:solidFill>
                          <a:schemeClr val="tx1"/>
                        </a:solidFill>
                        <a:latin typeface="Overpass Thin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Registrar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los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datos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se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usan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para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entrenar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los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modelos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y sus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posibles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cambios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.</a:t>
                      </a:r>
                      <a:endParaRPr sz="1600" dirty="0">
                        <a:solidFill>
                          <a:schemeClr val="tx1"/>
                        </a:solidFill>
                        <a:latin typeface="Overpass Thin"/>
                        <a:ea typeface="Overpass Thin"/>
                        <a:cs typeface="Overpass Thin"/>
                        <a:sym typeface="Overpass Th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Feature Store.</a:t>
                      </a:r>
                      <a:endParaRPr sz="1600">
                        <a:solidFill>
                          <a:schemeClr val="tx1"/>
                        </a:solidFill>
                        <a:latin typeface="Overpass Thin"/>
                        <a:ea typeface="Overpass Thin"/>
                        <a:cs typeface="Overpass Thin"/>
                        <a:sym typeface="Overpass Th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0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Modelo</a:t>
                      </a:r>
                      <a:endParaRPr sz="16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Llevar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registro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de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los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modelos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en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producción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.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Model Registry.</a:t>
                      </a:r>
                      <a:endParaRPr sz="1600">
                        <a:solidFill>
                          <a:schemeClr val="tx1"/>
                        </a:solidFill>
                        <a:latin typeface="Overpass Thin"/>
                        <a:ea typeface="Overpass Thin"/>
                        <a:cs typeface="Overpass Thin"/>
                        <a:sym typeface="Overpass Th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5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Código</a:t>
                      </a:r>
                      <a:endParaRPr sz="16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Registrar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cambios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de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código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y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testear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el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código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en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búsqueda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de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errores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provocados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por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los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mismos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cambios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(CI).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Usar linters y formatters para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asegurar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la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calidad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 del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código</a:t>
                      </a:r>
                      <a:endParaRPr sz="1600" dirty="0">
                        <a:solidFill>
                          <a:schemeClr val="tx1"/>
                        </a:solidFill>
                        <a:latin typeface="Overpass Thin"/>
                        <a:ea typeface="Overpass Thin"/>
                        <a:cs typeface="Overpass Thin"/>
                        <a:sym typeface="Overpass Th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Git junto a </a:t>
                      </a:r>
                      <a:r>
                        <a:rPr lang="en-US" sz="1600" i="1" dirty="0" err="1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Github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Overpass Thin"/>
                          <a:ea typeface="Overpass Thin"/>
                          <a:cs typeface="Overpass Thin"/>
                          <a:sym typeface="Overpass Thin"/>
                        </a:rPr>
                        <a:t>/Gitlab/Bitbucket.</a:t>
                      </a:r>
                      <a:endParaRPr sz="1600" i="1" dirty="0">
                        <a:solidFill>
                          <a:schemeClr val="tx1"/>
                        </a:solidFill>
                        <a:latin typeface="Overpass Thin"/>
                        <a:ea typeface="Overpass Thin"/>
                        <a:cs typeface="Overpass Thin"/>
                        <a:sym typeface="Overpass Th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146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C4184-1C24-5B1D-E4F4-26EC5190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Testing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E36B5-A773-6544-249E-2516EF2C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4810126" cy="3766185"/>
          </a:xfrm>
        </p:spPr>
        <p:txBody>
          <a:bodyPr/>
          <a:lstStyle/>
          <a:p>
            <a:r>
              <a:rPr lang="es-ES" sz="2000" dirty="0"/>
              <a:t>Consiste en probar que cada nivel esté funcionando correctamente.</a:t>
            </a:r>
          </a:p>
          <a:p>
            <a:endParaRPr lang="es-C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98B3AB0-C600-B26B-5765-DE91283D3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759434"/>
              </p:ext>
            </p:extLst>
          </p:nvPr>
        </p:nvGraphicFramePr>
        <p:xfrm>
          <a:off x="854328" y="2732701"/>
          <a:ext cx="5048633" cy="36257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4647">
                  <a:extLst>
                    <a:ext uri="{9D8B030D-6E8A-4147-A177-3AD203B41FA5}">
                      <a16:colId xmlns:a16="http://schemas.microsoft.com/office/drawing/2014/main" val="1001134482"/>
                    </a:ext>
                  </a:extLst>
                </a:gridCol>
                <a:gridCol w="2719023">
                  <a:extLst>
                    <a:ext uri="{9D8B030D-6E8A-4147-A177-3AD203B41FA5}">
                      <a16:colId xmlns:a16="http://schemas.microsoft.com/office/drawing/2014/main" val="2414502281"/>
                    </a:ext>
                  </a:extLst>
                </a:gridCol>
                <a:gridCol w="1364963">
                  <a:extLst>
                    <a:ext uri="{9D8B030D-6E8A-4147-A177-3AD203B41FA5}">
                      <a16:colId xmlns:a16="http://schemas.microsoft.com/office/drawing/2014/main" val="980542286"/>
                    </a:ext>
                  </a:extLst>
                </a:gridCol>
              </a:tblGrid>
              <a:tr h="84110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+mj-lt"/>
                          <a:sym typeface="Overpass"/>
                        </a:rPr>
                        <a:t>Nivel</a:t>
                      </a:r>
                      <a:endParaRPr sz="1400" dirty="0">
                        <a:latin typeface="+mj-lt"/>
                        <a:sym typeface="Overpass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j-lt"/>
                          <a:sym typeface="Overpass"/>
                        </a:rPr>
                        <a:t>Implementación</a:t>
                      </a:r>
                      <a:endParaRPr sz="1400">
                        <a:latin typeface="+mj-lt"/>
                        <a:sym typeface="Overpass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j-lt"/>
                          <a:sym typeface="Overpass"/>
                        </a:rPr>
                        <a:t>Herramientas</a:t>
                      </a:r>
                      <a:endParaRPr sz="1400">
                        <a:latin typeface="+mj-lt"/>
                        <a:sym typeface="Overpass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641493"/>
                  </a:ext>
                </a:extLst>
              </a:tr>
              <a:tr h="9282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Datos</a:t>
                      </a:r>
                      <a:endParaRPr sz="1400" dirty="0">
                        <a:latin typeface="+mj-lt"/>
                        <a:sym typeface="Overpass Th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+mj-lt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Diseñar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esquemas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de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datos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y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validar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si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los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datos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/features lo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cumplen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.</a:t>
                      </a:r>
                      <a:endParaRPr sz="1400" dirty="0">
                        <a:latin typeface="+mj-lt"/>
                        <a:sym typeface="Overpass Thin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j-lt"/>
                          <a:sym typeface="Overpass Thin"/>
                        </a:rPr>
                        <a:t>pandera.</a:t>
                      </a:r>
                      <a:endParaRPr sz="1400">
                        <a:latin typeface="+mj-lt"/>
                        <a:sym typeface="Overpass Thin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323079"/>
                  </a:ext>
                </a:extLst>
              </a:tr>
              <a:tr h="11688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j-lt"/>
                          <a:sym typeface="Overpass Thin"/>
                        </a:rPr>
                        <a:t>Modelo</a:t>
                      </a:r>
                      <a:endParaRPr sz="1400">
                        <a:latin typeface="+mj-lt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Testear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inferencia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de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modelos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usando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datos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aleatorios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,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ficticios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y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nulos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.</a:t>
                      </a:r>
                      <a:endParaRPr sz="1400" dirty="0">
                        <a:latin typeface="+mj-lt"/>
                        <a:sym typeface="Overpass Th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Pruebas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de stress.</a:t>
                      </a:r>
                      <a:endParaRPr sz="1400" dirty="0">
                        <a:latin typeface="+mj-lt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pytest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.</a:t>
                      </a:r>
                      <a:endParaRPr sz="1400" dirty="0">
                        <a:latin typeface="+mj-lt"/>
                        <a:sym typeface="Overpass Thin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620696"/>
                  </a:ext>
                </a:extLst>
              </a:tr>
              <a:tr h="6875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j-lt"/>
                          <a:sym typeface="Overpass Thin"/>
                        </a:rPr>
                        <a:t>Código</a:t>
                      </a:r>
                      <a:endParaRPr sz="1400">
                        <a:latin typeface="+mj-lt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+mj-lt"/>
                          <a:sym typeface="Overpass Thin"/>
                        </a:rPr>
                        <a:t>Unit testing al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código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 que genera features y </a:t>
                      </a: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modelos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.</a:t>
                      </a:r>
                      <a:endParaRPr sz="1400" dirty="0">
                        <a:latin typeface="+mj-lt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+mj-lt"/>
                          <a:sym typeface="Overpass Thin"/>
                        </a:rPr>
                        <a:t>pytest</a:t>
                      </a:r>
                      <a:r>
                        <a:rPr lang="en-US" sz="1400" dirty="0">
                          <a:latin typeface="+mj-lt"/>
                          <a:sym typeface="Overpass Thin"/>
                        </a:rPr>
                        <a:t>.</a:t>
                      </a:r>
                      <a:endParaRPr sz="1400" dirty="0">
                        <a:latin typeface="+mj-lt"/>
                        <a:sym typeface="Overpass Thin"/>
                      </a:endParaRP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803857"/>
                  </a:ext>
                </a:extLst>
              </a:tr>
            </a:tbl>
          </a:graphicData>
        </a:graphic>
      </p:graphicFrame>
      <p:pic>
        <p:nvPicPr>
          <p:cNvPr id="5" name="Google Shape;339;p38">
            <a:extLst>
              <a:ext uri="{FF2B5EF4-FFF2-40B4-BE49-F238E27FC236}">
                <a16:creationId xmlns:a16="http://schemas.microsoft.com/office/drawing/2014/main" id="{34E245A4-0133-C3E4-D21F-DC59D42926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4090" r="12568" b="15067"/>
          <a:stretch/>
        </p:blipFill>
        <p:spPr>
          <a:xfrm>
            <a:off x="6043611" y="2081889"/>
            <a:ext cx="6210172" cy="3625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557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70DB0-1C0C-E7EB-4B93-F3B93CCF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s-CL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EDF737E-1AF6-F964-9D52-F67105A4201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4542003-8756-BBE8-2D23-5B5A8A803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8" t="28095"/>
          <a:stretch/>
        </p:blipFill>
        <p:spPr>
          <a:xfrm>
            <a:off x="1365132" y="826050"/>
            <a:ext cx="9461736" cy="415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49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EA1A26-163F-4F15-91F4-F2C51AC9C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74ADD4-A337-88CC-AEBB-28BCE579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s-CL" sz="3400">
                <a:solidFill>
                  <a:srgbClr val="FFFFFF"/>
                </a:solidFill>
              </a:rPr>
              <a:t>Revisión de código por pares (peer review)</a:t>
            </a:r>
            <a:br>
              <a:rPr lang="es-CL" sz="3400">
                <a:solidFill>
                  <a:srgbClr val="FFFFFF"/>
                </a:solidFill>
              </a:rPr>
            </a:br>
            <a:endParaRPr lang="es-CL" sz="3400">
              <a:solidFill>
                <a:srgbClr val="FFFFFF"/>
              </a:solidFill>
            </a:endParaRPr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002454E-4502-7A9B-A2D9-CD66396E8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25744" b="-6"/>
          <a:stretch/>
        </p:blipFill>
        <p:spPr>
          <a:xfrm>
            <a:off x="633999" y="640080"/>
            <a:ext cx="6278529" cy="558810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A8B819-D988-FD71-3941-EC45A455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r>
              <a:rPr lang="es-ES" sz="1700" dirty="0">
                <a:solidFill>
                  <a:schemeClr val="bg1"/>
                </a:solidFill>
              </a:rPr>
              <a:t>La revisión de código por pares involucra que un desarrollador revise el código de otro desarrollador antes de que se fusionen los cambios en el repositorio de código. </a:t>
            </a:r>
          </a:p>
          <a:p>
            <a:endParaRPr lang="es-ES" sz="1700" dirty="0">
              <a:solidFill>
                <a:schemeClr val="bg1"/>
              </a:solidFill>
            </a:endParaRPr>
          </a:p>
          <a:p>
            <a:r>
              <a:rPr lang="es-ES" sz="1700" dirty="0">
                <a:solidFill>
                  <a:schemeClr val="bg1"/>
                </a:solidFill>
              </a:rPr>
              <a:t>Esto permite prontamente identificar errores, detectar oportunidades de mejora y asegurar que el código cumpla con los estándares de calidad y las mejores prácticas.</a:t>
            </a:r>
          </a:p>
          <a:p>
            <a:endParaRPr lang="es-CL" sz="1700" dirty="0"/>
          </a:p>
        </p:txBody>
      </p:sp>
    </p:spTree>
    <p:extLst>
      <p:ext uri="{BB962C8B-B14F-4D97-AF65-F5344CB8AC3E}">
        <p14:creationId xmlns:p14="http://schemas.microsoft.com/office/powerpoint/2010/main" val="806936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FEF4D-3DF2-81AF-FC45-0FB64B1F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Documentación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F25CEA-A98E-7935-C68C-42AF3018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La documentación adecuada ayuda a los desarrolladores y científicos de datos a comprender y replicar los procesos de construcción, entrenamiento y despliegue de modelos, y a los usuarios a comprender el funcionamiento y las limitaciones del modelo.</a:t>
            </a:r>
          </a:p>
          <a:p>
            <a:endParaRPr lang="es-CL" dirty="0"/>
          </a:p>
        </p:txBody>
      </p:sp>
      <p:graphicFrame>
        <p:nvGraphicFramePr>
          <p:cNvPr id="7" name="Google Shape;378;p41">
            <a:extLst>
              <a:ext uri="{FF2B5EF4-FFF2-40B4-BE49-F238E27FC236}">
                <a16:creationId xmlns:a16="http://schemas.microsoft.com/office/drawing/2014/main" id="{ED648606-7347-3492-1ED9-C6CDD33F80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969409"/>
              </p:ext>
            </p:extLst>
          </p:nvPr>
        </p:nvGraphicFramePr>
        <p:xfrm>
          <a:off x="849151" y="3078480"/>
          <a:ext cx="6934109" cy="3291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9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5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4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  <a:ea typeface="Overpass"/>
                          <a:cs typeface="Overpass"/>
                          <a:sym typeface="Overpass"/>
                        </a:rPr>
                        <a:t>Nivel</a:t>
                      </a:r>
                      <a:endParaRPr sz="1200" b="1" dirty="0">
                        <a:solidFill>
                          <a:schemeClr val="tx1"/>
                        </a:solidFill>
                        <a:latin typeface="+mn-lt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  <a:ea typeface="Overpass"/>
                          <a:cs typeface="Overpass"/>
                          <a:sym typeface="Overpass"/>
                        </a:rPr>
                        <a:t>Implementación</a:t>
                      </a:r>
                      <a:endParaRPr sz="1200" b="1">
                        <a:solidFill>
                          <a:schemeClr val="tx1"/>
                        </a:solidFill>
                        <a:latin typeface="+mn-lt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8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+mn-lt"/>
                          <a:ea typeface="Overpass"/>
                          <a:cs typeface="Overpass"/>
                          <a:sym typeface="Overpass"/>
                        </a:rPr>
                        <a:t>Datos</a:t>
                      </a:r>
                      <a:endParaRPr sz="1200" b="1" dirty="0">
                        <a:solidFill>
                          <a:schemeClr val="tx1"/>
                        </a:solidFill>
                        <a:latin typeface="+mn-lt"/>
                        <a:ea typeface="Overpass"/>
                        <a:cs typeface="Overpass"/>
                        <a:sym typeface="Overpas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Fuente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datos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Decisiones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sobre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cuáles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datos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se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usaron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y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cuáles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no.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Cuáles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son las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etiquetas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y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cómo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se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generaron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El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proceso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procesamiento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y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generación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de features.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Cómo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se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dividieron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los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datos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para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entrenar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y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probar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los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modelos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  <a:ea typeface="Overpass"/>
                          <a:cs typeface="Overpass"/>
                          <a:sym typeface="Overpass"/>
                        </a:rPr>
                        <a:t>Modelo</a:t>
                      </a:r>
                      <a:endParaRPr sz="5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Modelos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probados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y sus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arquitecturas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hiperparámetros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Experimentos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y  sus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resultados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métricas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etc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…).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3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+mn-lt"/>
                          <a:ea typeface="Overpass"/>
                          <a:cs typeface="Overpass"/>
                          <a:sym typeface="Overpass"/>
                        </a:rPr>
                        <a:t>Código</a:t>
                      </a:r>
                      <a:endParaRPr sz="5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Proceso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despliegue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del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modelo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Variables de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configuración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Infraestructura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y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librerías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necesarias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  <a:p>
                      <a:pPr marL="4762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300"/>
                        <a:buFont typeface="+mj-lt"/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Cómo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ejecutar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código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Overpass Thin"/>
                          <a:cs typeface="Overpass Thin"/>
                          <a:sym typeface="Overpass Thin"/>
                        </a:rPr>
                        <a:t>.</a:t>
                      </a:r>
                      <a:endParaRPr sz="1200" dirty="0">
                        <a:solidFill>
                          <a:schemeClr val="tx1"/>
                        </a:solidFill>
                        <a:latin typeface="+mn-lt"/>
                        <a:ea typeface="Overpass Thin"/>
                        <a:cs typeface="Overpass Thin"/>
                        <a:sym typeface="Overpass Th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Google Shape;386;p41">
            <a:extLst>
              <a:ext uri="{FF2B5EF4-FFF2-40B4-BE49-F238E27FC236}">
                <a16:creationId xmlns:a16="http://schemas.microsoft.com/office/drawing/2014/main" id="{FB7D24B9-73CB-953B-0336-58F11F7871AE}"/>
              </a:ext>
            </a:extLst>
          </p:cNvPr>
          <p:cNvGrpSpPr/>
          <p:nvPr/>
        </p:nvGrpSpPr>
        <p:grpSpPr>
          <a:xfrm>
            <a:off x="8473439" y="4643060"/>
            <a:ext cx="2321893" cy="1361440"/>
            <a:chOff x="5318259" y="2982111"/>
            <a:chExt cx="371013" cy="220788"/>
          </a:xfrm>
        </p:grpSpPr>
        <p:sp>
          <p:nvSpPr>
            <p:cNvPr id="10" name="Google Shape;387;p41">
              <a:extLst>
                <a:ext uri="{FF2B5EF4-FFF2-40B4-BE49-F238E27FC236}">
                  <a16:creationId xmlns:a16="http://schemas.microsoft.com/office/drawing/2014/main" id="{68F77D91-A132-BBC4-5717-D12DCAB1E0B5}"/>
                </a:ext>
              </a:extLst>
            </p:cNvPr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rgbClr val="4D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88;p41">
              <a:extLst>
                <a:ext uri="{FF2B5EF4-FFF2-40B4-BE49-F238E27FC236}">
                  <a16:creationId xmlns:a16="http://schemas.microsoft.com/office/drawing/2014/main" id="{70DA4469-5128-40BA-AF4A-4CD7A1A0B332}"/>
                </a:ext>
              </a:extLst>
            </p:cNvPr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4D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89;p41">
              <a:extLst>
                <a:ext uri="{FF2B5EF4-FFF2-40B4-BE49-F238E27FC236}">
                  <a16:creationId xmlns:a16="http://schemas.microsoft.com/office/drawing/2014/main" id="{864210AA-C660-3FF4-D049-4DA1E45D33A5}"/>
                </a:ext>
              </a:extLst>
            </p:cNvPr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rgbClr val="4D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90;p41">
              <a:extLst>
                <a:ext uri="{FF2B5EF4-FFF2-40B4-BE49-F238E27FC236}">
                  <a16:creationId xmlns:a16="http://schemas.microsoft.com/office/drawing/2014/main" id="{177EC3A3-3447-2D59-2367-4A825AC2BC9F}"/>
                </a:ext>
              </a:extLst>
            </p:cNvPr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rgbClr val="4D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91;p41">
              <a:extLst>
                <a:ext uri="{FF2B5EF4-FFF2-40B4-BE49-F238E27FC236}">
                  <a16:creationId xmlns:a16="http://schemas.microsoft.com/office/drawing/2014/main" id="{14277B24-0C6D-29F6-9302-AA5585E55B51}"/>
                </a:ext>
              </a:extLst>
            </p:cNvPr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4D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92;p41">
              <a:extLst>
                <a:ext uri="{FF2B5EF4-FFF2-40B4-BE49-F238E27FC236}">
                  <a16:creationId xmlns:a16="http://schemas.microsoft.com/office/drawing/2014/main" id="{4B77651D-B87C-DF92-00E6-F8B928084665}"/>
                </a:ext>
              </a:extLst>
            </p:cNvPr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4D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93;p41">
              <a:extLst>
                <a:ext uri="{FF2B5EF4-FFF2-40B4-BE49-F238E27FC236}">
                  <a16:creationId xmlns:a16="http://schemas.microsoft.com/office/drawing/2014/main" id="{8202721C-8B9C-F1D8-5EC0-1A3CF8A6C1F7}"/>
                </a:ext>
              </a:extLst>
            </p:cNvPr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rgbClr val="4D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94;p41">
              <a:extLst>
                <a:ext uri="{FF2B5EF4-FFF2-40B4-BE49-F238E27FC236}">
                  <a16:creationId xmlns:a16="http://schemas.microsoft.com/office/drawing/2014/main" id="{0E4CDFCC-952F-735B-4F26-091CA8A1A3E2}"/>
                </a:ext>
              </a:extLst>
            </p:cNvPr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rgbClr val="4D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380;p41">
            <a:extLst>
              <a:ext uri="{FF2B5EF4-FFF2-40B4-BE49-F238E27FC236}">
                <a16:creationId xmlns:a16="http://schemas.microsoft.com/office/drawing/2014/main" id="{415E0AA1-EF54-66F8-2F1C-DF4523E0061B}"/>
              </a:ext>
            </a:extLst>
          </p:cNvPr>
          <p:cNvGrpSpPr/>
          <p:nvPr/>
        </p:nvGrpSpPr>
        <p:grpSpPr>
          <a:xfrm>
            <a:off x="9140944" y="3128611"/>
            <a:ext cx="1145363" cy="1311437"/>
            <a:chOff x="3127598" y="1513234"/>
            <a:chExt cx="289714" cy="347593"/>
          </a:xfrm>
        </p:grpSpPr>
        <p:sp>
          <p:nvSpPr>
            <p:cNvPr id="19" name="Google Shape;381;p41">
              <a:extLst>
                <a:ext uri="{FF2B5EF4-FFF2-40B4-BE49-F238E27FC236}">
                  <a16:creationId xmlns:a16="http://schemas.microsoft.com/office/drawing/2014/main" id="{74C8E20A-D50A-9ACE-A6FD-B8E35E6BB186}"/>
                </a:ext>
              </a:extLst>
            </p:cNvPr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286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2;p41">
              <a:extLst>
                <a:ext uri="{FF2B5EF4-FFF2-40B4-BE49-F238E27FC236}">
                  <a16:creationId xmlns:a16="http://schemas.microsoft.com/office/drawing/2014/main" id="{BFF48093-0732-B08A-4A52-C12859571E75}"/>
                </a:ext>
              </a:extLst>
            </p:cNvPr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286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83;p41">
              <a:extLst>
                <a:ext uri="{FF2B5EF4-FFF2-40B4-BE49-F238E27FC236}">
                  <a16:creationId xmlns:a16="http://schemas.microsoft.com/office/drawing/2014/main" id="{E511A485-57E3-3FFF-4977-C4E521B9CF6C}"/>
                </a:ext>
              </a:extLst>
            </p:cNvPr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286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84;p41">
              <a:extLst>
                <a:ext uri="{FF2B5EF4-FFF2-40B4-BE49-F238E27FC236}">
                  <a16:creationId xmlns:a16="http://schemas.microsoft.com/office/drawing/2014/main" id="{8FBE1FB2-1B04-BBBA-0A9F-B205816AC735}"/>
                </a:ext>
              </a:extLst>
            </p:cNvPr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286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5;p41">
              <a:extLst>
                <a:ext uri="{FF2B5EF4-FFF2-40B4-BE49-F238E27FC236}">
                  <a16:creationId xmlns:a16="http://schemas.microsoft.com/office/drawing/2014/main" id="{0945F3DC-E15C-AB2B-FD5B-E4F9071C1096}"/>
                </a:ext>
              </a:extLst>
            </p:cNvPr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286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8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5B7D6-141F-4773-40A1-97BD5F8B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Referencias</a:t>
            </a:r>
            <a:endParaRPr lang="es-CL" dirty="0"/>
          </a:p>
        </p:txBody>
      </p:sp>
      <p:pic>
        <p:nvPicPr>
          <p:cNvPr id="5" name="Marcador de contenido 4" descr="Ave de color blanco&#10;&#10;Descripción generada automáticamente">
            <a:extLst>
              <a:ext uri="{FF2B5EF4-FFF2-40B4-BE49-F238E27FC236}">
                <a16:creationId xmlns:a16="http://schemas.microsoft.com/office/drawing/2014/main" id="{2CF84C8F-F7E9-EAE8-7278-B6B6505EE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3" y="1768476"/>
            <a:ext cx="3032680" cy="3979896"/>
          </a:xfrm>
        </p:spPr>
      </p:pic>
      <p:pic>
        <p:nvPicPr>
          <p:cNvPr id="7" name="Imagen 6" descr="Imagen que contiene tabla, dibujo&#10;&#10;Descripción generada automáticamente">
            <a:extLst>
              <a:ext uri="{FF2B5EF4-FFF2-40B4-BE49-F238E27FC236}">
                <a16:creationId xmlns:a16="http://schemas.microsoft.com/office/drawing/2014/main" id="{6F217DC9-2478-927A-0649-9347F0563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86" y="1768476"/>
            <a:ext cx="3197027" cy="394208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31DE13-5936-1993-4CA5-49F6B8C9A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936" y="1768476"/>
            <a:ext cx="3208203" cy="397989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6665B8-70DF-F83F-06F6-FA2A9690340C}"/>
              </a:ext>
            </a:extLst>
          </p:cNvPr>
          <p:cNvSpPr txBox="1"/>
          <p:nvPr/>
        </p:nvSpPr>
        <p:spPr>
          <a:xfrm>
            <a:off x="8906096" y="595131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https://ml-ops.org/</a:t>
            </a:r>
            <a:endParaRPr lang="es-CL" sz="16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4AD937A-7740-D95B-240F-F613FB448424}"/>
              </a:ext>
            </a:extLst>
          </p:cNvPr>
          <p:cNvSpPr txBox="1"/>
          <p:nvPr/>
        </p:nvSpPr>
        <p:spPr>
          <a:xfrm>
            <a:off x="771383" y="5850635"/>
            <a:ext cx="3032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600" dirty="0" err="1"/>
              <a:t>Designing</a:t>
            </a:r>
            <a:r>
              <a:rPr lang="es-CL" sz="1600" dirty="0"/>
              <a:t> Machine Learning </a:t>
            </a:r>
            <a:r>
              <a:rPr lang="es-CL" sz="1600" dirty="0" err="1"/>
              <a:t>Systems</a:t>
            </a:r>
            <a:endParaRPr lang="es-CL" sz="1600" dirty="0"/>
          </a:p>
          <a:p>
            <a:pPr algn="ctr"/>
            <a:r>
              <a:rPr lang="es-CL" sz="1600" dirty="0"/>
              <a:t>Chip Huyen, 2022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C6696CF-5F88-F222-997D-8E48152A893F}"/>
              </a:ext>
            </a:extLst>
          </p:cNvPr>
          <p:cNvSpPr txBox="1"/>
          <p:nvPr/>
        </p:nvSpPr>
        <p:spPr>
          <a:xfrm>
            <a:off x="4497486" y="5951319"/>
            <a:ext cx="31970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Machine Learning Engineering</a:t>
            </a:r>
          </a:p>
          <a:p>
            <a:pPr algn="ctr"/>
            <a:r>
              <a:rPr lang="en-US" sz="1600" dirty="0"/>
              <a:t>Andriy </a:t>
            </a:r>
            <a:r>
              <a:rPr lang="en-US" sz="1600" dirty="0" err="1"/>
              <a:t>Burkov</a:t>
            </a:r>
            <a:r>
              <a:rPr lang="en-US" sz="1600" dirty="0"/>
              <a:t>, 2020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197968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70DB0-1C0C-E7EB-4B93-F3B93CCF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s-CL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EDF737E-1AF6-F964-9D52-F67105A4201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19F4DE7-2708-5676-0667-1FC0DC497398}"/>
              </a:ext>
            </a:extLst>
          </p:cNvPr>
          <p:cNvSpPr txBox="1">
            <a:spLocks/>
          </p:cNvSpPr>
          <p:nvPr/>
        </p:nvSpPr>
        <p:spPr>
          <a:xfrm>
            <a:off x="649224" y="5884143"/>
            <a:ext cx="10780776" cy="613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b="1" dirty="0"/>
              <a:t>¿Y ahora qué?</a:t>
            </a:r>
            <a:endParaRPr lang="es-CL" sz="36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959405-5B27-4B99-3D97-EFDCF1B94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8" t="28095"/>
          <a:stretch/>
        </p:blipFill>
        <p:spPr>
          <a:xfrm>
            <a:off x="1365132" y="826050"/>
            <a:ext cx="9461736" cy="415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E8D89-CAF0-B16C-F1B7-DAE07CED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Puesta en producción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51242F-E821-817F-8913-7AE664697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s-ES" dirty="0"/>
          </a:p>
          <a:p>
            <a:pPr algn="ctr"/>
            <a:r>
              <a:rPr lang="es-ES" dirty="0"/>
              <a:t>"Pasar a producción" </a:t>
            </a:r>
          </a:p>
          <a:p>
            <a:pPr algn="ctr"/>
            <a:r>
              <a:rPr lang="es-ES" dirty="0"/>
              <a:t>implica ejecutar un modelo de ML (en un entorno de producción)</a:t>
            </a:r>
          </a:p>
          <a:p>
            <a:pPr algn="ctr"/>
            <a:r>
              <a:rPr lang="es-ES" dirty="0"/>
              <a:t>con el fin de </a:t>
            </a:r>
            <a:r>
              <a:rPr lang="es-CL" dirty="0" err="1"/>
              <a:t>disponibilizarlo</a:t>
            </a:r>
            <a:r>
              <a:rPr lang="es-CL" dirty="0"/>
              <a:t> </a:t>
            </a:r>
            <a:r>
              <a:rPr lang="es-ES" dirty="0"/>
              <a:t>para su uso por parte de los usuarios.</a:t>
            </a:r>
          </a:p>
        </p:txBody>
      </p:sp>
    </p:spTree>
    <p:extLst>
      <p:ext uri="{BB962C8B-B14F-4D97-AF65-F5344CB8AC3E}">
        <p14:creationId xmlns:p14="http://schemas.microsoft.com/office/powerpoint/2010/main" val="47427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65CDA-0677-F5EE-583A-A403F72E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Puesta en producción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3E18C62-E719-DBA3-BB1F-185A2493E7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081017"/>
              </p:ext>
            </p:extLst>
          </p:nvPr>
        </p:nvGraphicFramePr>
        <p:xfrm>
          <a:off x="676656" y="2377440"/>
          <a:ext cx="10753725" cy="417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78657BD7-AE30-BFC4-CDB1-81993EDA2D95}"/>
              </a:ext>
            </a:extLst>
          </p:cNvPr>
          <p:cNvSpPr txBox="1"/>
          <p:nvPr/>
        </p:nvSpPr>
        <p:spPr>
          <a:xfrm>
            <a:off x="657223" y="1832660"/>
            <a:ext cx="10772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Hay muchas variables que no son consideradas en el desarrollo y experimentación de los modelos.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79560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D0742-D79C-D662-F6E4-7EE2CF78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Puesta en producción</a:t>
            </a:r>
            <a:endParaRPr lang="es-CL" dirty="0"/>
          </a:p>
        </p:txBody>
      </p:sp>
      <p:pic>
        <p:nvPicPr>
          <p:cNvPr id="5" name="Marcador de contenido 4" descr="Gráfico, Diagrama&#10;&#10;Descripción generada automáticamente">
            <a:extLst>
              <a:ext uri="{FF2B5EF4-FFF2-40B4-BE49-F238E27FC236}">
                <a16:creationId xmlns:a16="http://schemas.microsoft.com/office/drawing/2014/main" id="{8742D761-337D-C8F4-FE27-5E1428E23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82" y="1735498"/>
            <a:ext cx="6479835" cy="471102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726B528-7D18-193D-07AE-63899FB7C737}"/>
              </a:ext>
            </a:extLst>
          </p:cNvPr>
          <p:cNvSpPr txBox="1"/>
          <p:nvPr/>
        </p:nvSpPr>
        <p:spPr>
          <a:xfrm>
            <a:off x="3462359" y="64244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https://ml-ops.org/content/mlops-principles#monitoring</a:t>
            </a:r>
          </a:p>
        </p:txBody>
      </p:sp>
    </p:spTree>
    <p:extLst>
      <p:ext uri="{BB962C8B-B14F-4D97-AF65-F5344CB8AC3E}">
        <p14:creationId xmlns:p14="http://schemas.microsoft.com/office/powerpoint/2010/main" val="244296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65CDA-0677-F5EE-583A-A403F72E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Puesta en producción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3E18C62-E719-DBA3-BB1F-185A2493E7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563224"/>
              </p:ext>
            </p:extLst>
          </p:nvPr>
        </p:nvGraphicFramePr>
        <p:xfrm>
          <a:off x="676656" y="2377440"/>
          <a:ext cx="10753725" cy="417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78657BD7-AE30-BFC4-CDB1-81993EDA2D95}"/>
              </a:ext>
            </a:extLst>
          </p:cNvPr>
          <p:cNvSpPr txBox="1"/>
          <p:nvPr/>
        </p:nvSpPr>
        <p:spPr>
          <a:xfrm>
            <a:off x="657223" y="1832660"/>
            <a:ext cx="10772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Hay muchas variables que no son consideradas en el desarrollo y experimentación de los modelos.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0667129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o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TM03457491[[fn=Metropolitano]]</Template>
  <TotalTime>735</TotalTime>
  <Words>2511</Words>
  <Application>Microsoft Office PowerPoint</Application>
  <PresentationFormat>Panorámica</PresentationFormat>
  <Paragraphs>308</Paragraphs>
  <Slides>42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0" baseType="lpstr">
      <vt:lpstr>Arial</vt:lpstr>
      <vt:lpstr>Calibri</vt:lpstr>
      <vt:lpstr>Gill Sans MT</vt:lpstr>
      <vt:lpstr>Helvetica Neue</vt:lpstr>
      <vt:lpstr>Overpass</vt:lpstr>
      <vt:lpstr>Overpass Thin</vt:lpstr>
      <vt:lpstr>Roboto Mono</vt:lpstr>
      <vt:lpstr>Metropolitano</vt:lpstr>
      <vt:lpstr>ML Engineering</vt:lpstr>
      <vt:lpstr>Agenda</vt:lpstr>
      <vt:lpstr>Introducción</vt:lpstr>
      <vt:lpstr>Introducción</vt:lpstr>
      <vt:lpstr>Introducción</vt:lpstr>
      <vt:lpstr>Puesta en producción</vt:lpstr>
      <vt:lpstr>Puesta en producción</vt:lpstr>
      <vt:lpstr>Puesta en producción</vt:lpstr>
      <vt:lpstr>Puesta en producción</vt:lpstr>
      <vt:lpstr>Puesta en producción</vt:lpstr>
      <vt:lpstr>Sistemas basados en Machine Learning</vt:lpstr>
      <vt:lpstr>Sistemas basados en Machine Learning</vt:lpstr>
      <vt:lpstr>Sistemas basados en Machine Learning</vt:lpstr>
      <vt:lpstr>Sistemas basados en Machine Learning</vt:lpstr>
      <vt:lpstr>Machine Learning Engineering</vt:lpstr>
      <vt:lpstr>Ciclo de vida de un proyecto de ML</vt:lpstr>
      <vt:lpstr>Ciclo de vida de un proyecto de ML</vt:lpstr>
      <vt:lpstr>Ciclo de vida de un proyecto de ML</vt:lpstr>
      <vt:lpstr>Ciclo de vida de un proyecto de ML</vt:lpstr>
      <vt:lpstr>Ciclo de vida de un proyecto de ML</vt:lpstr>
      <vt:lpstr>Ciclo de vida de un proyecto de ML</vt:lpstr>
      <vt:lpstr>Ciclo de vida de un proyecto de ML</vt:lpstr>
      <vt:lpstr>Ciclo de vida de un proyecto de ML</vt:lpstr>
      <vt:lpstr>3 Niveles de un Proyecto Basado en ML</vt:lpstr>
      <vt:lpstr>3 Niveles de un Proyecto Basado en ML.</vt:lpstr>
      <vt:lpstr>3 Niveles de un Proyecto Basado en ML.</vt:lpstr>
      <vt:lpstr>3 Niveles de un Proyecto Basado en ML.</vt:lpstr>
      <vt:lpstr>3 Niveles de un Proyecto Basado en ML.</vt:lpstr>
      <vt:lpstr>¿Cómo poner  de buena manera  en práctica lo visto anteriormente? </vt:lpstr>
      <vt:lpstr>MLOps Machine Learning Operations</vt:lpstr>
      <vt:lpstr>Principios de MLOps</vt:lpstr>
      <vt:lpstr>Experiment Tracking</vt:lpstr>
      <vt:lpstr>Loosely Coupled Architecture o Modularidad</vt:lpstr>
      <vt:lpstr>Pipelines y Componentes</vt:lpstr>
      <vt:lpstr>Automatización</vt:lpstr>
      <vt:lpstr>Automatización</vt:lpstr>
      <vt:lpstr>Continuous X</vt:lpstr>
      <vt:lpstr>Versionamiento</vt:lpstr>
      <vt:lpstr>Testing</vt:lpstr>
      <vt:lpstr>Revisión de código por pares (peer review) </vt:lpstr>
      <vt:lpstr>Documentación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Paso a producción y  MLOPS</dc:title>
  <dc:creator>Pablo Badilla Torrealba</dc:creator>
  <cp:lastModifiedBy>Pablo Badilla Torrealba</cp:lastModifiedBy>
  <cp:revision>10</cp:revision>
  <dcterms:created xsi:type="dcterms:W3CDTF">2023-06-23T18:43:11Z</dcterms:created>
  <dcterms:modified xsi:type="dcterms:W3CDTF">2023-07-03T23:33:54Z</dcterms:modified>
</cp:coreProperties>
</file>